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2"/>
  </p:notesMasterIdLst>
  <p:handoutMasterIdLst>
    <p:handoutMasterId r:id="rId13"/>
  </p:handoutMasterIdLst>
  <p:sldIdLst>
    <p:sldId id="323" r:id="rId2"/>
    <p:sldId id="313" r:id="rId3"/>
    <p:sldId id="299" r:id="rId4"/>
    <p:sldId id="300" r:id="rId5"/>
    <p:sldId id="302" r:id="rId6"/>
    <p:sldId id="327" r:id="rId7"/>
    <p:sldId id="306" r:id="rId8"/>
    <p:sldId id="324" r:id="rId9"/>
    <p:sldId id="326" r:id="rId10"/>
    <p:sldId id="325" r:id="rId11"/>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2705"/>
    <a:srgbClr val="F81C6B"/>
    <a:srgbClr val="C5D2E0"/>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09" autoAdjust="0"/>
    <p:restoredTop sz="95119" autoAdjust="0"/>
  </p:normalViewPr>
  <p:slideViewPr>
    <p:cSldViewPr>
      <p:cViewPr>
        <p:scale>
          <a:sx n="81" d="100"/>
          <a:sy n="81" d="100"/>
        </p:scale>
        <p:origin x="-10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634" y="-108"/>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Sheet1!$A$2</c:f>
              <c:strCache>
                <c:ptCount val="1"/>
                <c:pt idx="0">
                  <c:v>EBITDA</c:v>
                </c:pt>
              </c:strCache>
            </c:strRef>
          </c:tx>
          <c:spPr>
            <a:ln w="38100">
              <a:solidFill>
                <a:schemeClr val="bg2"/>
              </a:solidFill>
            </a:ln>
          </c:spPr>
          <c:marker>
            <c:symbol val="none"/>
          </c:marker>
          <c:cat>
            <c:strRef>
              <c:f>Sheet1!$B$1:$I$1</c:f>
              <c:strCache>
                <c:ptCount val="8"/>
                <c:pt idx="0">
                  <c:v>11/12</c:v>
                </c:pt>
                <c:pt idx="1">
                  <c:v>12/13</c:v>
                </c:pt>
                <c:pt idx="2">
                  <c:v>13/14</c:v>
                </c:pt>
                <c:pt idx="3">
                  <c:v>14/15</c:v>
                </c:pt>
                <c:pt idx="4">
                  <c:v>15/16</c:v>
                </c:pt>
                <c:pt idx="5">
                  <c:v>16/17</c:v>
                </c:pt>
                <c:pt idx="6">
                  <c:v>17/18</c:v>
                </c:pt>
                <c:pt idx="7">
                  <c:v>18/19</c:v>
                </c:pt>
              </c:strCache>
            </c:strRef>
          </c:cat>
          <c:val>
            <c:numRef>
              <c:f>Sheet1!$B$2:$I$2</c:f>
              <c:numCache>
                <c:formatCode>0.0%</c:formatCode>
                <c:ptCount val="8"/>
                <c:pt idx="0">
                  <c:v>6.8306785701470904E-2</c:v>
                </c:pt>
                <c:pt idx="1">
                  <c:v>6.5646139381187005E-2</c:v>
                </c:pt>
                <c:pt idx="2">
                  <c:v>5.1789831888456699E-2</c:v>
                </c:pt>
                <c:pt idx="3">
                  <c:v>4.3672831743581102E-2</c:v>
                </c:pt>
                <c:pt idx="4">
                  <c:v>4.5180276710229901E-2</c:v>
                </c:pt>
                <c:pt idx="5">
                  <c:v>4.3269899365124702E-2</c:v>
                </c:pt>
                <c:pt idx="6">
                  <c:v>4.3750345522390301E-2</c:v>
                </c:pt>
                <c:pt idx="7">
                  <c:v>4.73076101566655E-2</c:v>
                </c:pt>
              </c:numCache>
            </c:numRef>
          </c:val>
          <c:smooth val="0"/>
        </c:ser>
        <c:ser>
          <c:idx val="1"/>
          <c:order val="1"/>
          <c:tx>
            <c:strRef>
              <c:f>Sheet1!$A$3</c:f>
              <c:strCache>
                <c:ptCount val="1"/>
                <c:pt idx="0">
                  <c:v>Target</c:v>
                </c:pt>
              </c:strCache>
            </c:strRef>
          </c:tx>
          <c:spPr>
            <a:ln w="50800">
              <a:solidFill>
                <a:srgbClr val="FF0000"/>
              </a:solidFill>
            </a:ln>
          </c:spPr>
          <c:marker>
            <c:symbol val="none"/>
          </c:marker>
          <c:cat>
            <c:strRef>
              <c:f>Sheet1!$B$1:$I$1</c:f>
              <c:strCache>
                <c:ptCount val="8"/>
                <c:pt idx="0">
                  <c:v>11/12</c:v>
                </c:pt>
                <c:pt idx="1">
                  <c:v>12/13</c:v>
                </c:pt>
                <c:pt idx="2">
                  <c:v>13/14</c:v>
                </c:pt>
                <c:pt idx="3">
                  <c:v>14/15</c:v>
                </c:pt>
                <c:pt idx="4">
                  <c:v>15/16</c:v>
                </c:pt>
                <c:pt idx="5">
                  <c:v>16/17</c:v>
                </c:pt>
                <c:pt idx="6">
                  <c:v>17/18</c:v>
                </c:pt>
                <c:pt idx="7">
                  <c:v>18/19</c:v>
                </c:pt>
              </c:strCache>
            </c:strRef>
          </c:cat>
          <c:val>
            <c:numRef>
              <c:f>Sheet1!$B$3:$I$3</c:f>
              <c:numCache>
                <c:formatCode>0.0%</c:formatCode>
                <c:ptCount val="8"/>
                <c:pt idx="0">
                  <c:v>0.05</c:v>
                </c:pt>
                <c:pt idx="1">
                  <c:v>0.05</c:v>
                </c:pt>
                <c:pt idx="2">
                  <c:v>0.05</c:v>
                </c:pt>
                <c:pt idx="3">
                  <c:v>0.05</c:v>
                </c:pt>
                <c:pt idx="4">
                  <c:v>0.05</c:v>
                </c:pt>
                <c:pt idx="5">
                  <c:v>0.05</c:v>
                </c:pt>
                <c:pt idx="6">
                  <c:v>0.05</c:v>
                </c:pt>
                <c:pt idx="7">
                  <c:v>0.05</c:v>
                </c:pt>
              </c:numCache>
            </c:numRef>
          </c:val>
          <c:smooth val="0"/>
        </c:ser>
        <c:dLbls>
          <c:showLegendKey val="0"/>
          <c:showVal val="0"/>
          <c:showCatName val="0"/>
          <c:showSerName val="0"/>
          <c:showPercent val="0"/>
          <c:showBubbleSize val="0"/>
        </c:dLbls>
        <c:marker val="1"/>
        <c:smooth val="0"/>
        <c:axId val="57069952"/>
        <c:axId val="57071488"/>
      </c:lineChart>
      <c:catAx>
        <c:axId val="57069952"/>
        <c:scaling>
          <c:orientation val="minMax"/>
        </c:scaling>
        <c:delete val="0"/>
        <c:axPos val="b"/>
        <c:numFmt formatCode="General" sourceLinked="0"/>
        <c:majorTickMark val="out"/>
        <c:minorTickMark val="none"/>
        <c:tickLblPos val="nextTo"/>
        <c:crossAx val="57071488"/>
        <c:crosses val="autoZero"/>
        <c:auto val="1"/>
        <c:lblAlgn val="ctr"/>
        <c:lblOffset val="100"/>
        <c:noMultiLvlLbl val="0"/>
      </c:catAx>
      <c:valAx>
        <c:axId val="57071488"/>
        <c:scaling>
          <c:orientation val="minMax"/>
        </c:scaling>
        <c:delete val="0"/>
        <c:axPos val="l"/>
        <c:majorGridlines/>
        <c:numFmt formatCode="0.0%" sourceLinked="1"/>
        <c:majorTickMark val="out"/>
        <c:minorTickMark val="none"/>
        <c:tickLblPos val="nextTo"/>
        <c:crossAx val="5706995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2945608" cy="496948"/>
          </a:xfrm>
          <a:prstGeom prst="rect">
            <a:avLst/>
          </a:prstGeom>
          <a:noFill/>
          <a:ln w="9525">
            <a:noFill/>
            <a:miter lim="800000"/>
            <a:headEnd/>
            <a:tailEnd/>
          </a:ln>
        </p:spPr>
        <p:txBody>
          <a:bodyPr vert="horz" wrap="square" lIns="94836" tIns="47419" rIns="94836" bIns="47419" numCol="1" anchor="t" anchorCtr="0" compatLnSpc="1">
            <a:prstTxWarp prst="textNoShape">
              <a:avLst/>
            </a:prstTxWarp>
          </a:bodyPr>
          <a:lstStyle>
            <a:lvl1pPr>
              <a:defRPr sz="1200"/>
            </a:lvl1pPr>
          </a:lstStyle>
          <a:p>
            <a:pPr>
              <a:defRPr/>
            </a:pPr>
            <a:r>
              <a:rPr lang="en-US" dirty="0"/>
              <a:t>	</a:t>
            </a:r>
          </a:p>
        </p:txBody>
      </p:sp>
      <p:sp>
        <p:nvSpPr>
          <p:cNvPr id="29699" name="Rectangle 3"/>
          <p:cNvSpPr>
            <a:spLocks noGrp="1" noChangeArrowheads="1"/>
          </p:cNvSpPr>
          <p:nvPr>
            <p:ph type="dt" sz="quarter" idx="1"/>
          </p:nvPr>
        </p:nvSpPr>
        <p:spPr bwMode="auto">
          <a:xfrm>
            <a:off x="3852067" y="1"/>
            <a:ext cx="2945608" cy="496948"/>
          </a:xfrm>
          <a:prstGeom prst="rect">
            <a:avLst/>
          </a:prstGeom>
          <a:noFill/>
          <a:ln w="9525">
            <a:noFill/>
            <a:miter lim="800000"/>
            <a:headEnd/>
            <a:tailEnd/>
          </a:ln>
        </p:spPr>
        <p:txBody>
          <a:bodyPr vert="horz" wrap="square" lIns="94836" tIns="47419" rIns="94836" bIns="47419" numCol="1" anchor="t" anchorCtr="0" compatLnSpc="1">
            <a:prstTxWarp prst="textNoShape">
              <a:avLst/>
            </a:prstTxWarp>
          </a:bodyPr>
          <a:lstStyle>
            <a:lvl1pPr algn="r">
              <a:defRPr sz="1200"/>
            </a:lvl1pPr>
          </a:lstStyle>
          <a:p>
            <a:pPr>
              <a:defRPr/>
            </a:pPr>
            <a:r>
              <a:rPr lang="en-US" sz="900" i="1" dirty="0" smtClean="0"/>
              <a:t>Department of </a:t>
            </a:r>
            <a:r>
              <a:rPr lang="en-US" sz="900" i="1" dirty="0" err="1" smtClean="0"/>
              <a:t>Paediatrics</a:t>
            </a:r>
            <a:endParaRPr lang="en-US" sz="900" i="1" dirty="0" smtClean="0"/>
          </a:p>
          <a:p>
            <a:pPr>
              <a:defRPr/>
            </a:pPr>
            <a:r>
              <a:rPr lang="en-US" sz="900" i="1" dirty="0" smtClean="0"/>
              <a:t>Faculty Meeting</a:t>
            </a:r>
          </a:p>
          <a:p>
            <a:pPr>
              <a:defRPr/>
            </a:pPr>
            <a:r>
              <a:rPr lang="en-US" sz="900" i="1" dirty="0" smtClean="0"/>
              <a:t>Tuesday 21</a:t>
            </a:r>
            <a:r>
              <a:rPr lang="en-US" sz="900" i="1" baseline="30000" dirty="0" smtClean="0"/>
              <a:t>st</a:t>
            </a:r>
            <a:r>
              <a:rPr lang="en-US" sz="900" i="1" dirty="0" smtClean="0"/>
              <a:t> April 2015</a:t>
            </a:r>
          </a:p>
          <a:p>
            <a:pPr>
              <a:defRPr/>
            </a:pPr>
            <a:r>
              <a:rPr lang="en-US" sz="900" i="1" dirty="0" smtClean="0"/>
              <a:t>Paper 3</a:t>
            </a:r>
          </a:p>
          <a:p>
            <a:pPr>
              <a:defRPr/>
            </a:pPr>
            <a:endParaRPr lang="en-US" sz="900" i="1" dirty="0"/>
          </a:p>
        </p:txBody>
      </p:sp>
      <p:sp>
        <p:nvSpPr>
          <p:cNvPr id="29700" name="Rectangle 4"/>
          <p:cNvSpPr>
            <a:spLocks noGrp="1" noChangeArrowheads="1"/>
          </p:cNvSpPr>
          <p:nvPr>
            <p:ph type="ftr" sz="quarter" idx="2"/>
          </p:nvPr>
        </p:nvSpPr>
        <p:spPr bwMode="auto">
          <a:xfrm>
            <a:off x="0" y="9429691"/>
            <a:ext cx="2945608" cy="496947"/>
          </a:xfrm>
          <a:prstGeom prst="rect">
            <a:avLst/>
          </a:prstGeom>
          <a:noFill/>
          <a:ln w="9525">
            <a:noFill/>
            <a:miter lim="800000"/>
            <a:headEnd/>
            <a:tailEnd/>
          </a:ln>
        </p:spPr>
        <p:txBody>
          <a:bodyPr vert="horz" wrap="square" lIns="94836" tIns="47419" rIns="94836" bIns="47419" numCol="1" anchor="b" anchorCtr="0" compatLnSpc="1">
            <a:prstTxWarp prst="textNoShape">
              <a:avLst/>
            </a:prstTxWarp>
          </a:bodyPr>
          <a:lstStyle>
            <a:lvl1pPr>
              <a:defRPr sz="1200"/>
            </a:lvl1pPr>
          </a:lstStyle>
          <a:p>
            <a:pPr>
              <a:defRPr/>
            </a:pPr>
            <a:endParaRPr lang="en-US"/>
          </a:p>
        </p:txBody>
      </p:sp>
      <p:sp>
        <p:nvSpPr>
          <p:cNvPr id="29701" name="Rectangle 5"/>
          <p:cNvSpPr>
            <a:spLocks noGrp="1" noChangeArrowheads="1"/>
          </p:cNvSpPr>
          <p:nvPr>
            <p:ph type="sldNum" sz="quarter" idx="3"/>
          </p:nvPr>
        </p:nvSpPr>
        <p:spPr bwMode="auto">
          <a:xfrm>
            <a:off x="3852067" y="9429691"/>
            <a:ext cx="2945608" cy="496947"/>
          </a:xfrm>
          <a:prstGeom prst="rect">
            <a:avLst/>
          </a:prstGeom>
          <a:noFill/>
          <a:ln w="9525">
            <a:noFill/>
            <a:miter lim="800000"/>
            <a:headEnd/>
            <a:tailEnd/>
          </a:ln>
        </p:spPr>
        <p:txBody>
          <a:bodyPr vert="horz" wrap="square" lIns="94836" tIns="47419" rIns="94836" bIns="47419" numCol="1" anchor="b" anchorCtr="0" compatLnSpc="1">
            <a:prstTxWarp prst="textNoShape">
              <a:avLst/>
            </a:prstTxWarp>
          </a:bodyPr>
          <a:lstStyle>
            <a:lvl1pPr algn="r">
              <a:defRPr sz="1200"/>
            </a:lvl1pPr>
          </a:lstStyle>
          <a:p>
            <a:pPr>
              <a:defRPr/>
            </a:pPr>
            <a:fld id="{BEEAFBD3-35CD-4C55-834B-6A4EB829F21A}" type="slidenum">
              <a:rPr lang="en-US"/>
              <a:pPr>
                <a:defRPr/>
              </a:pPr>
              <a:t>‹#›</a:t>
            </a:fld>
            <a:endParaRPr lang="en-US"/>
          </a:p>
        </p:txBody>
      </p:sp>
    </p:spTree>
    <p:extLst>
      <p:ext uri="{BB962C8B-B14F-4D97-AF65-F5344CB8AC3E}">
        <p14:creationId xmlns:p14="http://schemas.microsoft.com/office/powerpoint/2010/main" val="3564651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1"/>
            <a:ext cx="2945608" cy="496948"/>
          </a:xfrm>
          <a:prstGeom prst="rect">
            <a:avLst/>
          </a:prstGeom>
          <a:noFill/>
          <a:ln w="9525">
            <a:noFill/>
            <a:miter lim="800000"/>
            <a:headEnd/>
            <a:tailEnd/>
          </a:ln>
        </p:spPr>
        <p:txBody>
          <a:bodyPr vert="horz" wrap="square" lIns="94836" tIns="47419" rIns="94836" bIns="47419" numCol="1" anchor="t" anchorCtr="0" compatLnSpc="1">
            <a:prstTxWarp prst="textNoShape">
              <a:avLst/>
            </a:prstTxWarp>
          </a:bodyPr>
          <a:lstStyle>
            <a:lvl1pPr>
              <a:defRPr sz="1200"/>
            </a:lvl1pPr>
          </a:lstStyle>
          <a:p>
            <a:pPr>
              <a:defRPr/>
            </a:pPr>
            <a:endParaRPr lang="en-US"/>
          </a:p>
        </p:txBody>
      </p:sp>
      <p:sp>
        <p:nvSpPr>
          <p:cNvPr id="5123" name="Rectangle 3"/>
          <p:cNvSpPr>
            <a:spLocks noGrp="1" noChangeArrowheads="1"/>
          </p:cNvSpPr>
          <p:nvPr>
            <p:ph type="dt" idx="1"/>
          </p:nvPr>
        </p:nvSpPr>
        <p:spPr bwMode="auto">
          <a:xfrm>
            <a:off x="3852067" y="1"/>
            <a:ext cx="2945608" cy="496948"/>
          </a:xfrm>
          <a:prstGeom prst="rect">
            <a:avLst/>
          </a:prstGeom>
          <a:noFill/>
          <a:ln w="9525">
            <a:noFill/>
            <a:miter lim="800000"/>
            <a:headEnd/>
            <a:tailEnd/>
          </a:ln>
        </p:spPr>
        <p:txBody>
          <a:bodyPr vert="horz" wrap="square" lIns="94836" tIns="47419" rIns="94836" bIns="47419"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06460" y="4715616"/>
            <a:ext cx="4984758" cy="4466371"/>
          </a:xfrm>
          <a:prstGeom prst="rect">
            <a:avLst/>
          </a:prstGeom>
          <a:noFill/>
          <a:ln w="9525">
            <a:noFill/>
            <a:miter lim="800000"/>
            <a:headEnd/>
            <a:tailEnd/>
          </a:ln>
        </p:spPr>
        <p:txBody>
          <a:bodyPr vert="horz" wrap="square" lIns="94836" tIns="47419" rIns="94836" bIns="4741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9429691"/>
            <a:ext cx="2945608" cy="496947"/>
          </a:xfrm>
          <a:prstGeom prst="rect">
            <a:avLst/>
          </a:prstGeom>
          <a:noFill/>
          <a:ln w="9525">
            <a:noFill/>
            <a:miter lim="800000"/>
            <a:headEnd/>
            <a:tailEnd/>
          </a:ln>
        </p:spPr>
        <p:txBody>
          <a:bodyPr vert="horz" wrap="square" lIns="94836" tIns="47419" rIns="94836" bIns="47419" numCol="1" anchor="b" anchorCtr="0" compatLnSpc="1">
            <a:prstTxWarp prst="textNoShape">
              <a:avLst/>
            </a:prstTxWarp>
          </a:bodyPr>
          <a:lstStyle>
            <a:lvl1pPr>
              <a:defRPr sz="1200"/>
            </a:lvl1pPr>
          </a:lstStyle>
          <a:p>
            <a:pPr>
              <a:defRPr/>
            </a:pPr>
            <a:endParaRPr lang="en-US"/>
          </a:p>
        </p:txBody>
      </p:sp>
      <p:sp>
        <p:nvSpPr>
          <p:cNvPr id="5127" name="Rectangle 7"/>
          <p:cNvSpPr>
            <a:spLocks noGrp="1" noChangeArrowheads="1"/>
          </p:cNvSpPr>
          <p:nvPr>
            <p:ph type="sldNum" sz="quarter" idx="5"/>
          </p:nvPr>
        </p:nvSpPr>
        <p:spPr bwMode="auto">
          <a:xfrm>
            <a:off x="3852067" y="9429691"/>
            <a:ext cx="2945608" cy="496947"/>
          </a:xfrm>
          <a:prstGeom prst="rect">
            <a:avLst/>
          </a:prstGeom>
          <a:noFill/>
          <a:ln w="9525">
            <a:noFill/>
            <a:miter lim="800000"/>
            <a:headEnd/>
            <a:tailEnd/>
          </a:ln>
        </p:spPr>
        <p:txBody>
          <a:bodyPr vert="horz" wrap="square" lIns="94836" tIns="47419" rIns="94836" bIns="47419" numCol="1" anchor="b" anchorCtr="0" compatLnSpc="1">
            <a:prstTxWarp prst="textNoShape">
              <a:avLst/>
            </a:prstTxWarp>
          </a:bodyPr>
          <a:lstStyle>
            <a:lvl1pPr algn="r">
              <a:defRPr sz="1200"/>
            </a:lvl1pPr>
          </a:lstStyle>
          <a:p>
            <a:pPr>
              <a:defRPr/>
            </a:pPr>
            <a:fld id="{B1B20148-609E-480D-8F65-3FF586D4F9C6}" type="slidenum">
              <a:rPr lang="en-US"/>
              <a:pPr>
                <a:defRPr/>
              </a:pPr>
              <a:t>‹#›</a:t>
            </a:fld>
            <a:endParaRPr lang="en-US"/>
          </a:p>
        </p:txBody>
      </p:sp>
    </p:spTree>
    <p:extLst>
      <p:ext uri="{BB962C8B-B14F-4D97-AF65-F5344CB8AC3E}">
        <p14:creationId xmlns:p14="http://schemas.microsoft.com/office/powerpoint/2010/main" val="34799458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8EF74DF8-C761-4FE2-9F6D-EE19F8207F4A}"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Budget is 4.6% against target 5% EBITDA. (Late adjustment downwards following Chancellors</a:t>
            </a:r>
            <a:r>
              <a:rPr lang="en-GB" baseline="0" dirty="0" smtClean="0"/>
              <a:t> Spring budget.)</a:t>
            </a:r>
            <a:r>
              <a:rPr lang="en-GB" dirty="0" smtClean="0"/>
              <a:t> Expenditure figures above include interest, depreciation and amortisation costs.</a:t>
            </a:r>
            <a:endParaRPr lang="en-GB" dirty="0"/>
          </a:p>
        </p:txBody>
      </p:sp>
      <p:sp>
        <p:nvSpPr>
          <p:cNvPr id="4" name="Slide Number Placeholder 3"/>
          <p:cNvSpPr>
            <a:spLocks noGrp="1"/>
          </p:cNvSpPr>
          <p:nvPr>
            <p:ph type="sldNum" sz="quarter" idx="10"/>
          </p:nvPr>
        </p:nvSpPr>
        <p:spPr/>
        <p:txBody>
          <a:bodyPr/>
          <a:lstStyle/>
          <a:p>
            <a:pPr>
              <a:defRPr/>
            </a:pPr>
            <a:fld id="{B1B20148-609E-480D-8F65-3FF586D4F9C6}" type="slidenum">
              <a:rPr lang="en-US" smtClean="0"/>
              <a:pPr>
                <a:defRPr/>
              </a:pPr>
              <a:t>2</a:t>
            </a:fld>
            <a:endParaRPr lang="en-US"/>
          </a:p>
        </p:txBody>
      </p:sp>
    </p:spTree>
    <p:extLst>
      <p:ext uri="{BB962C8B-B14F-4D97-AF65-F5344CB8AC3E}">
        <p14:creationId xmlns:p14="http://schemas.microsoft.com/office/powerpoint/2010/main" val="3781777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B1B20148-609E-480D-8F65-3FF586D4F9C6}"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1B20148-609E-480D-8F65-3FF586D4F9C6}"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401561" y="5451830"/>
            <a:ext cx="4489656" cy="3730157"/>
          </a:xfrm>
        </p:spPr>
        <p:txBody>
          <a:bodyPr>
            <a:normAutofit/>
          </a:bodyPr>
          <a:lstStyle/>
          <a:p>
            <a:r>
              <a:rPr lang="en-GB" dirty="0" smtClean="0"/>
              <a:t>Important point – Research </a:t>
            </a:r>
            <a:r>
              <a:rPr lang="en-GB" dirty="0" smtClean="0"/>
              <a:t>income </a:t>
            </a:r>
            <a:r>
              <a:rPr lang="en-GB" dirty="0" smtClean="0"/>
              <a:t>has increased,</a:t>
            </a:r>
            <a:r>
              <a:rPr lang="en-GB" baseline="0" dirty="0" smtClean="0"/>
              <a:t> but this is all DIRECT costs. Expenditure should match income; there is NO actual income to the Department/University. Student Fee income has gone up and government funding has gone down in line with the Brown Report and changes to the funding regime. Otherwise, actual “University income” has remained fairly static. Expenditure, however….</a:t>
            </a:r>
            <a:endParaRPr lang="en-GB" dirty="0"/>
          </a:p>
        </p:txBody>
      </p:sp>
      <p:sp>
        <p:nvSpPr>
          <p:cNvPr id="4" name="Slide Number Placeholder 3"/>
          <p:cNvSpPr>
            <a:spLocks noGrp="1"/>
          </p:cNvSpPr>
          <p:nvPr>
            <p:ph type="sldNum" sz="quarter" idx="10"/>
          </p:nvPr>
        </p:nvSpPr>
        <p:spPr/>
        <p:txBody>
          <a:bodyPr/>
          <a:lstStyle/>
          <a:p>
            <a:pPr>
              <a:defRPr/>
            </a:pPr>
            <a:fld id="{B1B20148-609E-480D-8F65-3FF586D4F9C6}"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…and</a:t>
            </a:r>
            <a:r>
              <a:rPr lang="en-GB" baseline="0" dirty="0" smtClean="0"/>
              <a:t> non-charity grant income has increased, FEC/Overheads and QR Business support has also NOT kept pace.</a:t>
            </a:r>
            <a:endParaRPr lang="en-GB" dirty="0"/>
          </a:p>
        </p:txBody>
      </p:sp>
      <p:sp>
        <p:nvSpPr>
          <p:cNvPr id="4" name="Slide Number Placeholder 3"/>
          <p:cNvSpPr>
            <a:spLocks noGrp="1"/>
          </p:cNvSpPr>
          <p:nvPr>
            <p:ph type="sldNum" sz="quarter" idx="10"/>
          </p:nvPr>
        </p:nvSpPr>
        <p:spPr/>
        <p:txBody>
          <a:bodyPr/>
          <a:lstStyle/>
          <a:p>
            <a:pPr>
              <a:defRPr/>
            </a:pPr>
            <a:fld id="{B1B20148-609E-480D-8F65-3FF586D4F9C6}" type="slidenum">
              <a:rPr lang="en-US" smtClean="0"/>
              <a:pPr>
                <a:defRPr/>
              </a:pPr>
              <a:t>6</a:t>
            </a:fld>
            <a:endParaRPr lang="en-US"/>
          </a:p>
        </p:txBody>
      </p:sp>
    </p:spTree>
    <p:extLst>
      <p:ext uri="{BB962C8B-B14F-4D97-AF65-F5344CB8AC3E}">
        <p14:creationId xmlns:p14="http://schemas.microsoft.com/office/powerpoint/2010/main" val="3326849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1B20148-609E-480D-8F65-3FF586D4F9C6}" type="slidenum">
              <a:rPr lang="en-US" smtClean="0"/>
              <a:pPr>
                <a:defRPr/>
              </a:pPr>
              <a:t>7</a:t>
            </a:fld>
            <a:endParaRPr lang="en-US"/>
          </a:p>
        </p:txBody>
      </p:sp>
    </p:spTree>
    <p:extLst>
      <p:ext uri="{BB962C8B-B14F-4D97-AF65-F5344CB8AC3E}">
        <p14:creationId xmlns:p14="http://schemas.microsoft.com/office/powerpoint/2010/main" val="53829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pPr>
              <a:defRPr/>
            </a:pPr>
            <a:fld id="{B1B20148-609E-480D-8F65-3FF586D4F9C6}" type="slidenum">
              <a:rPr lang="en-US" smtClean="0"/>
              <a:pPr>
                <a:defRPr/>
              </a:pPr>
              <a:t>8</a:t>
            </a:fld>
            <a:endParaRPr lang="en-US"/>
          </a:p>
        </p:txBody>
      </p:sp>
    </p:spTree>
    <p:extLst>
      <p:ext uri="{BB962C8B-B14F-4D97-AF65-F5344CB8AC3E}">
        <p14:creationId xmlns:p14="http://schemas.microsoft.com/office/powerpoint/2010/main" val="3781777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1B20148-609E-480D-8F65-3FF586D4F9C6}" type="slidenum">
              <a:rPr lang="en-US" smtClean="0"/>
              <a:pPr>
                <a:defRPr/>
              </a:pPr>
              <a:t>9</a:t>
            </a:fld>
            <a:endParaRPr lang="en-US"/>
          </a:p>
        </p:txBody>
      </p:sp>
    </p:spTree>
    <p:extLst>
      <p:ext uri="{BB962C8B-B14F-4D97-AF65-F5344CB8AC3E}">
        <p14:creationId xmlns:p14="http://schemas.microsoft.com/office/powerpoint/2010/main" val="37817771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Text Box 11"/>
          <p:cNvSpPr txBox="1">
            <a:spLocks noChangeArrowheads="1"/>
          </p:cNvSpPr>
          <p:nvPr userDrawn="1"/>
        </p:nvSpPr>
        <p:spPr bwMode="auto">
          <a:xfrm>
            <a:off x="922338" y="517525"/>
            <a:ext cx="5399087"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pPr>
              <a:lnSpc>
                <a:spcPts val="1400"/>
              </a:lnSpc>
              <a:defRPr/>
            </a:pPr>
            <a:r>
              <a:rPr lang="en-US" sz="1200" smtClean="0">
                <a:solidFill>
                  <a:schemeClr val="bg1"/>
                </a:solidFill>
              </a:rPr>
              <a:t>FINANCE DIVISION</a:t>
            </a:r>
          </a:p>
        </p:txBody>
      </p:sp>
      <p:pic>
        <p:nvPicPr>
          <p:cNvPr id="5" name="Picture 18" descr="ox_brand"/>
          <p:cNvPicPr>
            <a:picLocks noChangeAspect="1" noChangeArrowheads="1"/>
          </p:cNvPicPr>
          <p:nvPr userDrawn="1"/>
        </p:nvPicPr>
        <p:blipFill>
          <a:blip r:embed="rId3" cstate="print"/>
          <a:srcRect/>
          <a:stretch>
            <a:fillRect/>
          </a:stretch>
        </p:blipFill>
        <p:spPr bwMode="auto">
          <a:xfrm>
            <a:off x="7197725" y="541338"/>
            <a:ext cx="1295400" cy="1292225"/>
          </a:xfrm>
          <a:prstGeom prst="rect">
            <a:avLst/>
          </a:prstGeom>
          <a:noFill/>
          <a:ln w="9525">
            <a:noFill/>
            <a:miter lim="800000"/>
            <a:headEnd/>
            <a:tailEnd/>
          </a:ln>
        </p:spPr>
      </p:pic>
      <p:sp>
        <p:nvSpPr>
          <p:cNvPr id="23555" name="Rectangle 3"/>
          <p:cNvSpPr>
            <a:spLocks noGrp="1" noChangeArrowheads="1"/>
          </p:cNvSpPr>
          <p:nvPr>
            <p:ph type="ctrTitle"/>
          </p:nvPr>
        </p:nvSpPr>
        <p:spPr>
          <a:xfrm>
            <a:off x="914400" y="2141538"/>
            <a:ext cx="5399088" cy="1366837"/>
          </a:xfrm>
        </p:spPr>
        <p:txBody>
          <a:bodyPr/>
          <a:lstStyle>
            <a:lvl1pPr>
              <a:lnSpc>
                <a:spcPts val="3500"/>
              </a:lnSpc>
              <a:defRPr sz="2800">
                <a:solidFill>
                  <a:schemeClr val="bg1"/>
                </a:solidFill>
              </a:defRPr>
            </a:lvl1pPr>
          </a:lstStyle>
          <a:p>
            <a:r>
              <a:rPr lang="en-US" dirty="0"/>
              <a:t>Click to edit Master title style</a:t>
            </a:r>
          </a:p>
        </p:txBody>
      </p:sp>
      <p:sp>
        <p:nvSpPr>
          <p:cNvPr id="23556" name="Rectangle 4"/>
          <p:cNvSpPr>
            <a:spLocks noGrp="1" noChangeArrowheads="1"/>
          </p:cNvSpPr>
          <p:nvPr>
            <p:ph type="subTitle" idx="1"/>
          </p:nvPr>
        </p:nvSpPr>
        <p:spPr>
          <a:xfrm>
            <a:off x="912813" y="3970338"/>
            <a:ext cx="5399087" cy="1752600"/>
          </a:xfrm>
        </p:spPr>
        <p:txBody>
          <a:bodyPr/>
          <a:lstStyle>
            <a:lvl1pPr marL="0" indent="0">
              <a:lnSpc>
                <a:spcPts val="1800"/>
              </a:lnSpc>
              <a:buFont typeface="Wingdings" pitchFamily="1" charset="2"/>
              <a:buNone/>
              <a:defRPr sz="1600">
                <a:solidFill>
                  <a:schemeClr val="bg1"/>
                </a:solidFill>
              </a:defRPr>
            </a:lvl1pPr>
          </a:lstStyle>
          <a:p>
            <a:r>
              <a:rPr lang="en-US" dirty="0"/>
              <a:t>Click to edit Master subtitle style</a:t>
            </a:r>
          </a:p>
        </p:txBody>
      </p:sp>
      <p:sp>
        <p:nvSpPr>
          <p:cNvPr id="6" name="Rectangle 5"/>
          <p:cNvSpPr>
            <a:spLocks noGrp="1" noChangeArrowheads="1"/>
          </p:cNvSpPr>
          <p:nvPr>
            <p:ph type="dt" sz="half" idx="10"/>
          </p:nvPr>
        </p:nvSpPr>
        <p:spPr>
          <a:xfrm>
            <a:off x="914400" y="6096000"/>
            <a:ext cx="1905000" cy="457200"/>
          </a:xfrm>
        </p:spPr>
        <p:txBody>
          <a:bodyPr/>
          <a:lstStyle>
            <a:lvl1pPr>
              <a:defRPr sz="1400">
                <a:solidFill>
                  <a:schemeClr val="bg1"/>
                </a:solidFill>
              </a:defRPr>
            </a:lvl1pPr>
          </a:lstStyle>
          <a:p>
            <a:pPr>
              <a:defRPr/>
            </a:pPr>
            <a:fld id="{3665FC8D-6560-4A2D-B300-25F630250469}" type="datetime4">
              <a:rPr lang="en-US" smtClean="0"/>
              <a:pPr>
                <a:defRPr/>
              </a:pPr>
              <a:t>September 22, 2015</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1D2AEFC8-8C88-44B3-A12A-F7906B91145F}" type="datetime4">
              <a:rPr lang="en-US" smtClean="0"/>
              <a:pPr>
                <a:defRPr/>
              </a:pPr>
              <a:t>September 22, 2015</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Page </a:t>
            </a:r>
            <a:fld id="{42C94F77-1552-4E94-B01C-A8A52A2F9B7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7338"/>
            <a:ext cx="1943100" cy="53387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287338"/>
            <a:ext cx="5676900" cy="5338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85768880-A440-4EA9-A436-C6570B45E20D}" type="datetime4">
              <a:rPr lang="en-US" smtClean="0"/>
              <a:pPr>
                <a:defRPr/>
              </a:pPr>
              <a:t>September 22, 2015</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Page </a:t>
            </a:r>
            <a:fld id="{43182A76-83D5-4AE3-B63F-85D94A6CC7B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6666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fld id="{A66E84CE-C8C0-4501-A535-C61BF9D1E07C}" type="datetime4">
              <a:rPr lang="en-US" smtClean="0"/>
              <a:pPr>
                <a:defRPr/>
              </a:pPr>
              <a:t>September 22, 2015</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Page </a:t>
            </a:r>
            <a:fld id="{EBBD8917-479E-4D59-BDB7-7B0A5013596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989B5DC6-B39F-4F19-9E76-FADAEAEF40AA}" type="datetime4">
              <a:rPr lang="en-US" smtClean="0"/>
              <a:pPr>
                <a:defRPr/>
              </a:pPr>
              <a:t>September 22, 2015</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Page </a:t>
            </a:r>
            <a:fld id="{BC32FBF2-A41F-46D5-B9A3-1A982EE8CD8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5113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5113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9AA98C38-E871-4983-BAFB-DF1DB7DC155D}" type="datetime4">
              <a:rPr lang="en-US" smtClean="0"/>
              <a:pPr>
                <a:defRPr/>
              </a:pPr>
              <a:t>September 22, 2015</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Page </a:t>
            </a:r>
            <a:fld id="{3C999FE8-778C-43AA-BF64-6653E592C0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2073BA1B-C140-4CCB-BF85-9C9EC5F7F09B}" type="datetime4">
              <a:rPr lang="en-US" smtClean="0"/>
              <a:pPr>
                <a:defRPr/>
              </a:pPr>
              <a:t>September 22, 2015</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Page </a:t>
            </a:r>
            <a:fld id="{EC75DA1A-9E7C-4CC0-813E-D57C2652343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C8A67724-2EA6-494A-A426-AC8B59658C22}" type="datetime4">
              <a:rPr lang="en-US" smtClean="0"/>
              <a:pPr>
                <a:defRPr/>
              </a:pPr>
              <a:t>September 22, 2015</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Page </a:t>
            </a:r>
            <a:fld id="{9E417751-9DF5-4EF4-8E0B-CA9395E5B19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ACD144F1-129B-4E02-84E4-EA60F9D9EAD3}" type="datetime4">
              <a:rPr lang="en-US" smtClean="0"/>
              <a:pPr>
                <a:defRPr/>
              </a:pPr>
              <a:t>September 22, 2015</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Page </a:t>
            </a:r>
            <a:fld id="{28DD558F-D73F-4706-BC91-82469B352F0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7BEEC82-3123-4675-BB71-647931A03681}" type="datetime4">
              <a:rPr lang="en-US" smtClean="0"/>
              <a:pPr>
                <a:defRPr/>
              </a:pPr>
              <a:t>September 22, 2015</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Page </a:t>
            </a:r>
            <a:fld id="{E3E72B2B-6CFD-4374-88A8-195EFDD4016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C7B0FB6-524C-4410-9B2D-17E100F30830}" type="datetime4">
              <a:rPr lang="en-US" smtClean="0"/>
              <a:pPr>
                <a:defRPr/>
              </a:pPr>
              <a:t>September 22, 2015</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GB" smtClean="0"/>
              <a:t>Financial Update - Stephen Purbrick 21.11.12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Page </a:t>
            </a:r>
            <a:fld id="{8922E9FE-CF29-4CB7-9F17-93FA2C491D5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5D2E0"/>
        </a:solidFill>
        <a:effectLst/>
      </p:bgPr>
    </p:bg>
    <p:spTree>
      <p:nvGrpSpPr>
        <p:cNvPr id="1" name=""/>
        <p:cNvGrpSpPr/>
        <p:nvPr/>
      </p:nvGrpSpPr>
      <p:grpSpPr>
        <a:xfrm>
          <a:off x="0" y="0"/>
          <a:ext cx="0" cy="0"/>
          <a:chOff x="0" y="0"/>
          <a:chExt cx="0" cy="0"/>
        </a:xfrm>
      </p:grpSpPr>
      <p:sp>
        <p:nvSpPr>
          <p:cNvPr id="1026" name="Rectangle 8"/>
          <p:cNvSpPr>
            <a:spLocks noChangeArrowheads="1"/>
          </p:cNvSpPr>
          <p:nvPr userDrawn="1"/>
        </p:nvSpPr>
        <p:spPr bwMode="auto">
          <a:xfrm>
            <a:off x="-3175" y="5824538"/>
            <a:ext cx="9148763" cy="1036637"/>
          </a:xfrm>
          <a:prstGeom prst="rect">
            <a:avLst/>
          </a:prstGeom>
          <a:solidFill>
            <a:schemeClr val="bg1"/>
          </a:solidFill>
          <a:ln w="9525">
            <a:noFill/>
            <a:miter lim="800000"/>
            <a:headEnd/>
            <a:tailEnd/>
          </a:ln>
        </p:spPr>
        <p:txBody>
          <a:bodyPr wrap="none" anchor="ctr"/>
          <a:lstStyle/>
          <a:p>
            <a:endParaRPr lang="en-GB"/>
          </a:p>
        </p:txBody>
      </p:sp>
      <p:sp>
        <p:nvSpPr>
          <p:cNvPr id="1027" name="Rectangle 2"/>
          <p:cNvSpPr>
            <a:spLocks noGrp="1" noChangeArrowheads="1"/>
          </p:cNvSpPr>
          <p:nvPr>
            <p:ph type="title"/>
          </p:nvPr>
        </p:nvSpPr>
        <p:spPr bwMode="auto">
          <a:xfrm>
            <a:off x="685800" y="287338"/>
            <a:ext cx="7772400" cy="9350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511300"/>
            <a:ext cx="7772400"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7556500" y="6102350"/>
            <a:ext cx="1366838" cy="4572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1200"/>
              </a:lnSpc>
              <a:defRPr sz="900">
                <a:solidFill>
                  <a:srgbClr val="002147"/>
                </a:solidFill>
              </a:defRPr>
            </a:lvl1pPr>
          </a:lstStyle>
          <a:p>
            <a:pPr>
              <a:defRPr/>
            </a:pPr>
            <a:fld id="{F5027DAC-6923-4603-9DF3-CB9C3BF9394D}" type="datetime4">
              <a:rPr lang="en-US" smtClean="0"/>
              <a:pPr>
                <a:defRPr/>
              </a:pPr>
              <a:t>September 22, 2015</a:t>
            </a:fld>
            <a:endParaRPr lang="en-US"/>
          </a:p>
        </p:txBody>
      </p:sp>
      <p:sp>
        <p:nvSpPr>
          <p:cNvPr id="1029" name="Rectangle 5"/>
          <p:cNvSpPr>
            <a:spLocks noGrp="1" noChangeArrowheads="1"/>
          </p:cNvSpPr>
          <p:nvPr>
            <p:ph type="ftr" sz="quarter" idx="3"/>
          </p:nvPr>
        </p:nvSpPr>
        <p:spPr bwMode="auto">
          <a:xfrm>
            <a:off x="6096000" y="6096000"/>
            <a:ext cx="1295400" cy="5397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1200"/>
              </a:lnSpc>
              <a:defRPr sz="900">
                <a:solidFill>
                  <a:srgbClr val="002147"/>
                </a:solidFill>
              </a:defRPr>
            </a:lvl1pPr>
          </a:lstStyle>
          <a:p>
            <a:pPr>
              <a:defRPr/>
            </a:pPr>
            <a:r>
              <a:rPr lang="en-GB" smtClean="0"/>
              <a:t>Financial Update - Stephen Purbrick 21.11.12</a:t>
            </a:r>
            <a:endParaRPr lang="en-US"/>
          </a:p>
        </p:txBody>
      </p:sp>
      <p:sp>
        <p:nvSpPr>
          <p:cNvPr id="1030" name="Rectangle 6"/>
          <p:cNvSpPr>
            <a:spLocks noGrp="1" noChangeArrowheads="1"/>
          </p:cNvSpPr>
          <p:nvPr>
            <p:ph type="sldNum" sz="quarter" idx="4"/>
          </p:nvPr>
        </p:nvSpPr>
        <p:spPr bwMode="auto">
          <a:xfrm>
            <a:off x="7556500" y="6261100"/>
            <a:ext cx="1366838" cy="252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1200"/>
              </a:lnSpc>
              <a:defRPr sz="900">
                <a:solidFill>
                  <a:srgbClr val="002147"/>
                </a:solidFill>
              </a:defRPr>
            </a:lvl1pPr>
          </a:lstStyle>
          <a:p>
            <a:pPr>
              <a:defRPr/>
            </a:pPr>
            <a:r>
              <a:rPr lang="en-US"/>
              <a:t>Page </a:t>
            </a:r>
            <a:fld id="{3F4068AB-4B8C-44DB-9152-C898943C8F96}" type="slidenum">
              <a:rPr lang="en-US"/>
              <a:pPr>
                <a:defRPr/>
              </a:pPr>
              <a:t>‹#›</a:t>
            </a:fld>
            <a:endParaRPr lang="en-US"/>
          </a:p>
        </p:txBody>
      </p:sp>
      <p:pic>
        <p:nvPicPr>
          <p:cNvPr id="1032" name="Picture 14" descr="ox_rect"/>
          <p:cNvPicPr>
            <a:picLocks noChangeAspect="1" noChangeArrowheads="1"/>
          </p:cNvPicPr>
          <p:nvPr userDrawn="1"/>
        </p:nvPicPr>
        <p:blipFill>
          <a:blip r:embed="rId14" cstate="print"/>
          <a:srcRect/>
          <a:stretch>
            <a:fillRect/>
          </a:stretch>
        </p:blipFill>
        <p:spPr bwMode="auto">
          <a:xfrm>
            <a:off x="685800" y="6096000"/>
            <a:ext cx="1366838" cy="419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20" r:id="rId12"/>
  </p:sldLayoutIdLst>
  <p:hf hdr="0" ftr="0" dt="0"/>
  <p:txStyles>
    <p:titleStyle>
      <a:lvl1pPr algn="l" rtl="0" eaLnBrk="0" fontAlgn="base" hangingPunct="0">
        <a:lnSpc>
          <a:spcPts val="3700"/>
        </a:lnSpc>
        <a:spcBef>
          <a:spcPct val="0"/>
        </a:spcBef>
        <a:spcAft>
          <a:spcPct val="0"/>
        </a:spcAft>
        <a:defRPr sz="3200">
          <a:solidFill>
            <a:srgbClr val="002147"/>
          </a:solidFill>
          <a:latin typeface="+mj-lt"/>
          <a:ea typeface="+mj-ea"/>
          <a:cs typeface="+mj-cs"/>
        </a:defRPr>
      </a:lvl1pPr>
      <a:lvl2pPr algn="l" rtl="0" eaLnBrk="0" fontAlgn="base" hangingPunct="0">
        <a:lnSpc>
          <a:spcPts val="3700"/>
        </a:lnSpc>
        <a:spcBef>
          <a:spcPct val="0"/>
        </a:spcBef>
        <a:spcAft>
          <a:spcPct val="0"/>
        </a:spcAft>
        <a:defRPr sz="3200">
          <a:solidFill>
            <a:srgbClr val="002147"/>
          </a:solidFill>
          <a:latin typeface="Arial" charset="0"/>
          <a:ea typeface="ＭＳ Ｐゴシック" pitchFamily="1" charset="-128"/>
        </a:defRPr>
      </a:lvl2pPr>
      <a:lvl3pPr algn="l" rtl="0" eaLnBrk="0" fontAlgn="base" hangingPunct="0">
        <a:lnSpc>
          <a:spcPts val="3700"/>
        </a:lnSpc>
        <a:spcBef>
          <a:spcPct val="0"/>
        </a:spcBef>
        <a:spcAft>
          <a:spcPct val="0"/>
        </a:spcAft>
        <a:defRPr sz="3200">
          <a:solidFill>
            <a:srgbClr val="002147"/>
          </a:solidFill>
          <a:latin typeface="Arial" charset="0"/>
          <a:ea typeface="ＭＳ Ｐゴシック" pitchFamily="1" charset="-128"/>
        </a:defRPr>
      </a:lvl3pPr>
      <a:lvl4pPr algn="l" rtl="0" eaLnBrk="0" fontAlgn="base" hangingPunct="0">
        <a:lnSpc>
          <a:spcPts val="3700"/>
        </a:lnSpc>
        <a:spcBef>
          <a:spcPct val="0"/>
        </a:spcBef>
        <a:spcAft>
          <a:spcPct val="0"/>
        </a:spcAft>
        <a:defRPr sz="3200">
          <a:solidFill>
            <a:srgbClr val="002147"/>
          </a:solidFill>
          <a:latin typeface="Arial" charset="0"/>
          <a:ea typeface="ＭＳ Ｐゴシック" pitchFamily="1" charset="-128"/>
        </a:defRPr>
      </a:lvl4pPr>
      <a:lvl5pPr algn="l" rtl="0" eaLnBrk="0" fontAlgn="base" hangingPunct="0">
        <a:lnSpc>
          <a:spcPts val="3700"/>
        </a:lnSpc>
        <a:spcBef>
          <a:spcPct val="0"/>
        </a:spcBef>
        <a:spcAft>
          <a:spcPct val="0"/>
        </a:spcAft>
        <a:defRPr sz="3200">
          <a:solidFill>
            <a:srgbClr val="002147"/>
          </a:solidFill>
          <a:latin typeface="Arial" charset="0"/>
          <a:ea typeface="ＭＳ Ｐゴシック" pitchFamily="1" charset="-128"/>
        </a:defRPr>
      </a:lvl5pPr>
      <a:lvl6pPr marL="457200" algn="l" rtl="0" fontAlgn="base">
        <a:lnSpc>
          <a:spcPts val="3700"/>
        </a:lnSpc>
        <a:spcBef>
          <a:spcPct val="0"/>
        </a:spcBef>
        <a:spcAft>
          <a:spcPct val="0"/>
        </a:spcAft>
        <a:defRPr sz="3200">
          <a:solidFill>
            <a:srgbClr val="002147"/>
          </a:solidFill>
          <a:latin typeface="Arial" charset="0"/>
          <a:ea typeface="ＭＳ Ｐゴシック" pitchFamily="1" charset="-128"/>
        </a:defRPr>
      </a:lvl6pPr>
      <a:lvl7pPr marL="914400" algn="l" rtl="0" fontAlgn="base">
        <a:lnSpc>
          <a:spcPts val="3700"/>
        </a:lnSpc>
        <a:spcBef>
          <a:spcPct val="0"/>
        </a:spcBef>
        <a:spcAft>
          <a:spcPct val="0"/>
        </a:spcAft>
        <a:defRPr sz="3200">
          <a:solidFill>
            <a:srgbClr val="002147"/>
          </a:solidFill>
          <a:latin typeface="Arial" charset="0"/>
          <a:ea typeface="ＭＳ Ｐゴシック" pitchFamily="1" charset="-128"/>
        </a:defRPr>
      </a:lvl7pPr>
      <a:lvl8pPr marL="1371600" algn="l" rtl="0" fontAlgn="base">
        <a:lnSpc>
          <a:spcPts val="3700"/>
        </a:lnSpc>
        <a:spcBef>
          <a:spcPct val="0"/>
        </a:spcBef>
        <a:spcAft>
          <a:spcPct val="0"/>
        </a:spcAft>
        <a:defRPr sz="3200">
          <a:solidFill>
            <a:srgbClr val="002147"/>
          </a:solidFill>
          <a:latin typeface="Arial" charset="0"/>
          <a:ea typeface="ＭＳ Ｐゴシック" pitchFamily="1" charset="-128"/>
        </a:defRPr>
      </a:lvl8pPr>
      <a:lvl9pPr marL="1828800" algn="l" rtl="0" fontAlgn="base">
        <a:lnSpc>
          <a:spcPts val="3700"/>
        </a:lnSpc>
        <a:spcBef>
          <a:spcPct val="0"/>
        </a:spcBef>
        <a:spcAft>
          <a:spcPct val="0"/>
        </a:spcAft>
        <a:defRPr sz="3200">
          <a:solidFill>
            <a:srgbClr val="002147"/>
          </a:solidFill>
          <a:latin typeface="Arial" charset="0"/>
          <a:ea typeface="ＭＳ Ｐゴシック" pitchFamily="1" charset="-128"/>
        </a:defRPr>
      </a:lvl9pPr>
    </p:titleStyle>
    <p:bodyStyle>
      <a:lvl1pPr marL="282575" indent="-282575" algn="l" rtl="0" eaLnBrk="0" fontAlgn="base" hangingPunct="0">
        <a:lnSpc>
          <a:spcPts val="2400"/>
        </a:lnSpc>
        <a:spcBef>
          <a:spcPct val="0"/>
        </a:spcBef>
        <a:spcAft>
          <a:spcPct val="0"/>
        </a:spcAft>
        <a:buClr>
          <a:srgbClr val="002147"/>
        </a:buClr>
        <a:buSzPct val="80000"/>
        <a:buFont typeface="Wingdings" pitchFamily="1" charset="2"/>
        <a:buChar char="§"/>
        <a:defRPr sz="2100">
          <a:solidFill>
            <a:schemeClr val="tx1"/>
          </a:solidFill>
          <a:latin typeface="+mn-lt"/>
          <a:ea typeface="+mn-ea"/>
          <a:cs typeface="+mn-cs"/>
        </a:defRPr>
      </a:lvl1pPr>
      <a:lvl2pPr marL="763588" indent="-188913" algn="l" rtl="0" eaLnBrk="0" fontAlgn="base" hangingPunct="0">
        <a:spcBef>
          <a:spcPct val="20000"/>
        </a:spcBef>
        <a:spcAft>
          <a:spcPct val="0"/>
        </a:spcAft>
        <a:buClr>
          <a:srgbClr val="002147"/>
        </a:buClr>
        <a:buSzPct val="80000"/>
        <a:buFont typeface="Wingdings" pitchFamily="1" charset="2"/>
        <a:buChar char="§"/>
        <a:defRPr>
          <a:solidFill>
            <a:schemeClr val="tx1"/>
          </a:solidFill>
          <a:latin typeface="+mn-lt"/>
          <a:ea typeface="+mn-ea"/>
        </a:defRPr>
      </a:lvl2pPr>
      <a:lvl3pPr marL="1141413" indent="-187325" algn="l" rtl="0" eaLnBrk="0" fontAlgn="base" hangingPunct="0">
        <a:spcBef>
          <a:spcPct val="20000"/>
        </a:spcBef>
        <a:spcAft>
          <a:spcPct val="0"/>
        </a:spcAft>
        <a:buClr>
          <a:srgbClr val="002147"/>
        </a:buClr>
        <a:buSzPct val="80000"/>
        <a:buFont typeface="Wingdings" pitchFamily="1" charset="2"/>
        <a:buChar char="§"/>
        <a:defRPr>
          <a:solidFill>
            <a:schemeClr val="tx1"/>
          </a:solidFill>
          <a:latin typeface="+mn-lt"/>
          <a:ea typeface="+mn-ea"/>
        </a:defRPr>
      </a:lvl3pPr>
      <a:lvl4pPr marL="1519238" indent="-187325" algn="l" rtl="0" eaLnBrk="0" fontAlgn="base" hangingPunct="0">
        <a:spcBef>
          <a:spcPct val="20000"/>
        </a:spcBef>
        <a:spcAft>
          <a:spcPct val="0"/>
        </a:spcAft>
        <a:buChar char="–"/>
        <a:defRPr>
          <a:solidFill>
            <a:schemeClr val="tx1"/>
          </a:solidFill>
          <a:latin typeface="+mn-lt"/>
          <a:ea typeface="+mn-ea"/>
        </a:defRPr>
      </a:lvl4pPr>
      <a:lvl5pPr marL="1898650" indent="-188913" algn="l" rtl="0" eaLnBrk="0" fontAlgn="base" hangingPunct="0">
        <a:spcBef>
          <a:spcPct val="20000"/>
        </a:spcBef>
        <a:spcAft>
          <a:spcPct val="0"/>
        </a:spcAft>
        <a:buChar char="»"/>
        <a:defRPr>
          <a:solidFill>
            <a:schemeClr val="tx1"/>
          </a:solidFill>
          <a:latin typeface="+mn-lt"/>
          <a:ea typeface="+mn-ea"/>
        </a:defRPr>
      </a:lvl5pPr>
      <a:lvl6pPr marL="2355850" indent="-188913" algn="l" rtl="0" fontAlgn="base">
        <a:spcBef>
          <a:spcPct val="20000"/>
        </a:spcBef>
        <a:spcAft>
          <a:spcPct val="0"/>
        </a:spcAft>
        <a:buChar char="»"/>
        <a:defRPr>
          <a:solidFill>
            <a:schemeClr val="tx1"/>
          </a:solidFill>
          <a:latin typeface="+mn-lt"/>
          <a:ea typeface="+mn-ea"/>
        </a:defRPr>
      </a:lvl6pPr>
      <a:lvl7pPr marL="2813050" indent="-188913" algn="l" rtl="0" fontAlgn="base">
        <a:spcBef>
          <a:spcPct val="20000"/>
        </a:spcBef>
        <a:spcAft>
          <a:spcPct val="0"/>
        </a:spcAft>
        <a:buChar char="»"/>
        <a:defRPr>
          <a:solidFill>
            <a:schemeClr val="tx1"/>
          </a:solidFill>
          <a:latin typeface="+mn-lt"/>
          <a:ea typeface="+mn-ea"/>
        </a:defRPr>
      </a:lvl7pPr>
      <a:lvl8pPr marL="3270250" indent="-188913" algn="l" rtl="0" fontAlgn="base">
        <a:spcBef>
          <a:spcPct val="20000"/>
        </a:spcBef>
        <a:spcAft>
          <a:spcPct val="0"/>
        </a:spcAft>
        <a:buChar char="»"/>
        <a:defRPr>
          <a:solidFill>
            <a:schemeClr val="tx1"/>
          </a:solidFill>
          <a:latin typeface="+mn-lt"/>
          <a:ea typeface="+mn-ea"/>
        </a:defRPr>
      </a:lvl8pPr>
      <a:lvl9pPr marL="3727450" indent="-188913" algn="l" rtl="0" fontAlgn="base">
        <a:spcBef>
          <a:spcPct val="20000"/>
        </a:spcBef>
        <a:spcAft>
          <a:spcPct val="0"/>
        </a:spcAft>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a:xfrm>
            <a:off x="914400" y="2708920"/>
            <a:ext cx="7834064" cy="792088"/>
          </a:xfrm>
        </p:spPr>
        <p:txBody>
          <a:bodyPr/>
          <a:lstStyle/>
          <a:p>
            <a:pPr algn="ctr" eaLnBrk="1" hangingPunct="1"/>
            <a:r>
              <a:rPr lang="en-GB" dirty="0" smtClean="0"/>
              <a:t>Investing in the Future:</a:t>
            </a:r>
            <a:br>
              <a:rPr lang="en-GB" dirty="0" smtClean="0"/>
            </a:br>
            <a:r>
              <a:rPr lang="en-GB" dirty="0" smtClean="0"/>
              <a:t/>
            </a:r>
            <a:br>
              <a:rPr lang="en-GB" dirty="0" smtClean="0"/>
            </a:br>
            <a:r>
              <a:rPr lang="en-GB" dirty="0" smtClean="0"/>
              <a:t>University </a:t>
            </a:r>
            <a:r>
              <a:rPr lang="en-GB" dirty="0"/>
              <a:t>finances in 2015/16 and beyond</a:t>
            </a:r>
            <a:endParaRPr lang="en-US" dirty="0" smtClean="0"/>
          </a:p>
        </p:txBody>
      </p:sp>
    </p:spTree>
    <p:extLst>
      <p:ext uri="{BB962C8B-B14F-4D97-AF65-F5344CB8AC3E}">
        <p14:creationId xmlns:p14="http://schemas.microsoft.com/office/powerpoint/2010/main" val="3793984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Summary: points to consider</a:t>
            </a:r>
            <a:endParaRPr lang="en-GB" dirty="0"/>
          </a:p>
        </p:txBody>
      </p:sp>
      <p:sp>
        <p:nvSpPr>
          <p:cNvPr id="3" name="Content Placeholder 2"/>
          <p:cNvSpPr>
            <a:spLocks noGrp="1"/>
          </p:cNvSpPr>
          <p:nvPr>
            <p:ph idx="1"/>
          </p:nvPr>
        </p:nvSpPr>
        <p:spPr/>
        <p:txBody>
          <a:bodyPr/>
          <a:lstStyle/>
          <a:p>
            <a:r>
              <a:rPr lang="en-GB" dirty="0" smtClean="0"/>
              <a:t>A department in deficit: financial discipline required to control the cost base and secure the future (sustainability)</a:t>
            </a:r>
          </a:p>
          <a:p>
            <a:r>
              <a:rPr lang="en-GB" dirty="0" smtClean="0"/>
              <a:t>Departmental reserves £3.4m as at July 2015</a:t>
            </a:r>
          </a:p>
          <a:p>
            <a:r>
              <a:rPr lang="en-GB" dirty="0" smtClean="0"/>
              <a:t>Strategic priorities and decision making must be set in the financial context</a:t>
            </a:r>
          </a:p>
          <a:p>
            <a:r>
              <a:rPr lang="en-GB" dirty="0" smtClean="0"/>
              <a:t>Greater focus on budgets and forecasts</a:t>
            </a:r>
          </a:p>
          <a:p>
            <a:r>
              <a:rPr lang="en-GB" dirty="0" smtClean="0"/>
              <a:t>Need accounting accuracy and reliable financial reporting to satisfy funders, auditors and the wider University</a:t>
            </a:r>
          </a:p>
          <a:p>
            <a:r>
              <a:rPr lang="en-GB" dirty="0" smtClean="0"/>
              <a:t>Recruitment protocols must be observed to maintain quality, timing and affordability of appointments</a:t>
            </a:r>
          </a:p>
          <a:p>
            <a:pPr marL="0" indent="0">
              <a:buNone/>
            </a:pPr>
            <a:endParaRPr lang="en-GB" dirty="0" smtClean="0"/>
          </a:p>
          <a:p>
            <a:pPr>
              <a:buFont typeface="Wingdings" panose="05000000000000000000" pitchFamily="2" charset="2"/>
              <a:buChar char="Ø"/>
            </a:pPr>
            <a:r>
              <a:rPr lang="en-GB" b="1" dirty="0" smtClean="0"/>
              <a:t>Remember the red line!</a:t>
            </a:r>
          </a:p>
          <a:p>
            <a:endParaRPr lang="en-GB" dirty="0" smtClean="0"/>
          </a:p>
          <a:p>
            <a:endParaRPr lang="en-GB" dirty="0"/>
          </a:p>
        </p:txBody>
      </p:sp>
    </p:spTree>
    <p:extLst>
      <p:ext uri="{BB962C8B-B14F-4D97-AF65-F5344CB8AC3E}">
        <p14:creationId xmlns:p14="http://schemas.microsoft.com/office/powerpoint/2010/main" val="280907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dirty="0" smtClean="0"/>
              <a:t>Financial </a:t>
            </a:r>
            <a:r>
              <a:rPr lang="en-GB" dirty="0" smtClean="0"/>
              <a:t>overview: Budget 2015/16</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50113876"/>
              </p:ext>
            </p:extLst>
          </p:nvPr>
        </p:nvGraphicFramePr>
        <p:xfrm>
          <a:off x="685800" y="1511300"/>
          <a:ext cx="7270576" cy="3337560"/>
        </p:xfrm>
        <a:graphic>
          <a:graphicData uri="http://schemas.openxmlformats.org/drawingml/2006/table">
            <a:tbl>
              <a:tblPr firstRow="1" bandRow="1">
                <a:tableStyleId>{21E4AEA4-8DFA-4A89-87EB-49C32662AFE0}</a:tableStyleId>
              </a:tblPr>
              <a:tblGrid>
                <a:gridCol w="3742184"/>
                <a:gridCol w="1224136"/>
                <a:gridCol w="1224136"/>
                <a:gridCol w="1080120"/>
              </a:tblGrid>
              <a:tr h="370840">
                <a:tc>
                  <a:txBody>
                    <a:bodyPr/>
                    <a:lstStyle/>
                    <a:p>
                      <a:r>
                        <a:rPr lang="en-GB" dirty="0" smtClean="0"/>
                        <a:t>University</a:t>
                      </a:r>
                      <a:endParaRPr lang="en-GB" dirty="0"/>
                    </a:p>
                  </a:txBody>
                  <a:tcPr/>
                </a:tc>
                <a:tc>
                  <a:txBody>
                    <a:bodyPr/>
                    <a:lstStyle/>
                    <a:p>
                      <a:pPr algn="ctr"/>
                      <a:r>
                        <a:rPr lang="en-GB" dirty="0" smtClean="0"/>
                        <a:t>Research</a:t>
                      </a:r>
                      <a:endParaRPr lang="en-GB" dirty="0"/>
                    </a:p>
                  </a:txBody>
                  <a:tcPr/>
                </a:tc>
                <a:tc>
                  <a:txBody>
                    <a:bodyPr/>
                    <a:lstStyle/>
                    <a:p>
                      <a:pPr algn="ctr"/>
                      <a:r>
                        <a:rPr lang="en-GB" i="0" dirty="0" smtClean="0"/>
                        <a:t>Other</a:t>
                      </a:r>
                      <a:endParaRPr lang="en-GB" i="0" dirty="0"/>
                    </a:p>
                  </a:txBody>
                  <a:tcPr/>
                </a:tc>
                <a:tc>
                  <a:txBody>
                    <a:bodyPr/>
                    <a:lstStyle/>
                    <a:p>
                      <a:pPr algn="ctr"/>
                      <a:r>
                        <a:rPr lang="en-GB" dirty="0" smtClean="0"/>
                        <a:t>total</a:t>
                      </a:r>
                      <a:endParaRPr lang="en-GB" dirty="0"/>
                    </a:p>
                  </a:txBody>
                  <a:tcPr/>
                </a:tc>
              </a:tr>
              <a:tr h="370840">
                <a:tc>
                  <a:txBody>
                    <a:bodyPr/>
                    <a:lstStyle/>
                    <a:p>
                      <a:endParaRPr lang="en-GB" b="1" dirty="0"/>
                    </a:p>
                  </a:txBody>
                  <a:tcPr/>
                </a:tc>
                <a:tc>
                  <a:txBody>
                    <a:bodyPr/>
                    <a:lstStyle/>
                    <a:p>
                      <a:pPr algn="ctr"/>
                      <a:r>
                        <a:rPr lang="en-GB" dirty="0" smtClean="0"/>
                        <a:t>£m</a:t>
                      </a:r>
                      <a:endParaRPr lang="en-GB" dirty="0"/>
                    </a:p>
                  </a:txBody>
                  <a:tcPr/>
                </a:tc>
                <a:tc>
                  <a:txBody>
                    <a:bodyPr/>
                    <a:lstStyle/>
                    <a:p>
                      <a:pPr algn="ctr"/>
                      <a:r>
                        <a:rPr lang="en-GB" i="0" dirty="0" smtClean="0"/>
                        <a:t>£m</a:t>
                      </a:r>
                      <a:endParaRPr lang="en-GB" i="0" dirty="0"/>
                    </a:p>
                  </a:txBody>
                  <a:tcPr/>
                </a:tc>
                <a:tc>
                  <a:txBody>
                    <a:bodyPr/>
                    <a:lstStyle/>
                    <a:p>
                      <a:pPr algn="ctr"/>
                      <a:r>
                        <a:rPr lang="en-GB" dirty="0" smtClean="0"/>
                        <a:t>£m</a:t>
                      </a:r>
                      <a:endParaRPr lang="en-GB" dirty="0"/>
                    </a:p>
                  </a:txBody>
                  <a:tcPr/>
                </a:tc>
              </a:tr>
              <a:tr h="370840">
                <a:tc>
                  <a:txBody>
                    <a:bodyPr/>
                    <a:lstStyle/>
                    <a:p>
                      <a:r>
                        <a:rPr lang="en-GB" dirty="0" smtClean="0"/>
                        <a:t>Income</a:t>
                      </a:r>
                      <a:endParaRPr lang="en-GB" dirty="0"/>
                    </a:p>
                  </a:txBody>
                  <a:tcPr/>
                </a:tc>
                <a:tc>
                  <a:txBody>
                    <a:bodyPr/>
                    <a:lstStyle/>
                    <a:p>
                      <a:pPr algn="r"/>
                      <a:r>
                        <a:rPr lang="en-GB" dirty="0" smtClean="0"/>
                        <a:t>468</a:t>
                      </a:r>
                      <a:endParaRPr lang="en-GB" dirty="0"/>
                    </a:p>
                  </a:txBody>
                  <a:tcPr/>
                </a:tc>
                <a:tc>
                  <a:txBody>
                    <a:bodyPr/>
                    <a:lstStyle/>
                    <a:p>
                      <a:pPr algn="r"/>
                      <a:r>
                        <a:rPr lang="en-GB" i="0" dirty="0" smtClean="0"/>
                        <a:t>811</a:t>
                      </a:r>
                      <a:endParaRPr lang="en-GB" i="0" dirty="0"/>
                    </a:p>
                  </a:txBody>
                  <a:tcPr/>
                </a:tc>
                <a:tc>
                  <a:txBody>
                    <a:bodyPr/>
                    <a:lstStyle/>
                    <a:p>
                      <a:pPr algn="r"/>
                      <a:r>
                        <a:rPr lang="en-GB" dirty="0" smtClean="0"/>
                        <a:t>1,279</a:t>
                      </a:r>
                      <a:endParaRPr lang="en-GB" dirty="0"/>
                    </a:p>
                  </a:txBody>
                  <a:tcPr/>
                </a:tc>
              </a:tr>
              <a:tr h="370840">
                <a:tc>
                  <a:txBody>
                    <a:bodyPr/>
                    <a:lstStyle/>
                    <a:p>
                      <a:r>
                        <a:rPr lang="en-GB" dirty="0" smtClean="0"/>
                        <a:t>Payroll</a:t>
                      </a:r>
                      <a:r>
                        <a:rPr lang="en-GB" baseline="0" dirty="0" smtClean="0"/>
                        <a:t> costs</a:t>
                      </a:r>
                      <a:endParaRPr lang="en-GB" dirty="0"/>
                    </a:p>
                  </a:txBody>
                  <a:tcPr/>
                </a:tc>
                <a:tc>
                  <a:txBody>
                    <a:bodyPr/>
                    <a:lstStyle/>
                    <a:p>
                      <a:pPr algn="r"/>
                      <a:r>
                        <a:rPr lang="en-GB" u="none" dirty="0" smtClean="0"/>
                        <a:t>(271)</a:t>
                      </a:r>
                      <a:endParaRPr lang="en-GB" u="none" dirty="0"/>
                    </a:p>
                  </a:txBody>
                  <a:tcPr/>
                </a:tc>
                <a:tc>
                  <a:txBody>
                    <a:bodyPr/>
                    <a:lstStyle/>
                    <a:p>
                      <a:pPr algn="r"/>
                      <a:r>
                        <a:rPr lang="en-GB" i="0" dirty="0" smtClean="0"/>
                        <a:t>(411)</a:t>
                      </a:r>
                      <a:endParaRPr lang="en-GB" i="0" dirty="0"/>
                    </a:p>
                  </a:txBody>
                  <a:tcPr/>
                </a:tc>
                <a:tc>
                  <a:txBody>
                    <a:bodyPr/>
                    <a:lstStyle/>
                    <a:p>
                      <a:pPr algn="r"/>
                      <a:r>
                        <a:rPr lang="en-GB" dirty="0" smtClean="0"/>
                        <a:t>(682)</a:t>
                      </a:r>
                      <a:endParaRPr lang="en-GB" dirty="0"/>
                    </a:p>
                  </a:txBody>
                  <a:tcPr/>
                </a:tc>
              </a:tr>
              <a:tr h="370840">
                <a:tc>
                  <a:txBody>
                    <a:bodyPr/>
                    <a:lstStyle/>
                    <a:p>
                      <a:r>
                        <a:rPr lang="en-GB" dirty="0" smtClean="0"/>
                        <a:t>Other costs</a:t>
                      </a:r>
                      <a:endParaRPr lang="en-GB" dirty="0"/>
                    </a:p>
                  </a:txBody>
                  <a:tcPr/>
                </a:tc>
                <a:tc>
                  <a:txBody>
                    <a:bodyPr/>
                    <a:lstStyle/>
                    <a:p>
                      <a:pPr algn="r"/>
                      <a:r>
                        <a:rPr lang="en-GB" u="none" dirty="0" smtClean="0"/>
                        <a:t>(197)</a:t>
                      </a:r>
                      <a:endParaRPr lang="en-GB" u="none" dirty="0"/>
                    </a:p>
                  </a:txBody>
                  <a:tcPr/>
                </a:tc>
                <a:tc>
                  <a:txBody>
                    <a:bodyPr/>
                    <a:lstStyle/>
                    <a:p>
                      <a:pPr algn="r"/>
                      <a:r>
                        <a:rPr lang="en-GB" i="0" u="none" dirty="0" smtClean="0"/>
                        <a:t>(399)</a:t>
                      </a:r>
                      <a:endParaRPr lang="en-GB" i="0" u="none" dirty="0"/>
                    </a:p>
                  </a:txBody>
                  <a:tcPr/>
                </a:tc>
                <a:tc>
                  <a:txBody>
                    <a:bodyPr/>
                    <a:lstStyle/>
                    <a:p>
                      <a:pPr algn="r"/>
                      <a:r>
                        <a:rPr lang="en-GB" u="none" dirty="0" smtClean="0"/>
                        <a:t>(596)</a:t>
                      </a:r>
                      <a:endParaRPr lang="en-GB" u="none" dirty="0"/>
                    </a:p>
                  </a:txBody>
                  <a:tcPr/>
                </a:tc>
              </a:tr>
              <a:tr h="370840">
                <a:tc>
                  <a:txBody>
                    <a:bodyPr/>
                    <a:lstStyle/>
                    <a:p>
                      <a:r>
                        <a:rPr lang="en-GB" dirty="0" smtClean="0"/>
                        <a:t>Total Expenditure</a:t>
                      </a:r>
                      <a:endParaRPr lang="en-GB" dirty="0"/>
                    </a:p>
                  </a:txBody>
                  <a:tcPr/>
                </a:tc>
                <a:tc>
                  <a:txBody>
                    <a:bodyPr/>
                    <a:lstStyle/>
                    <a:p>
                      <a:pPr algn="r"/>
                      <a:r>
                        <a:rPr lang="en-GB" u="none" dirty="0" smtClean="0"/>
                        <a:t>(468)</a:t>
                      </a:r>
                      <a:endParaRPr lang="en-GB" u="none" dirty="0"/>
                    </a:p>
                  </a:txBody>
                  <a:tcPr/>
                </a:tc>
                <a:tc>
                  <a:txBody>
                    <a:bodyPr/>
                    <a:lstStyle/>
                    <a:p>
                      <a:pPr algn="r"/>
                      <a:r>
                        <a:rPr lang="en-GB" i="0" u="none" dirty="0" smtClean="0"/>
                        <a:t>(810)</a:t>
                      </a:r>
                      <a:endParaRPr lang="en-GB" i="0" u="none" dirty="0"/>
                    </a:p>
                  </a:txBody>
                  <a:tcPr/>
                </a:tc>
                <a:tc>
                  <a:txBody>
                    <a:bodyPr/>
                    <a:lstStyle/>
                    <a:p>
                      <a:pPr algn="r"/>
                      <a:r>
                        <a:rPr lang="en-GB" u="none" dirty="0" smtClean="0"/>
                        <a:t>(1,278)</a:t>
                      </a:r>
                      <a:endParaRPr lang="en-GB" u="none" dirty="0"/>
                    </a:p>
                  </a:txBody>
                  <a:tcPr/>
                </a:tc>
              </a:tr>
              <a:tr h="370840">
                <a:tc>
                  <a:txBody>
                    <a:bodyPr/>
                    <a:lstStyle/>
                    <a:p>
                      <a:r>
                        <a:rPr lang="en-GB" b="1" dirty="0" smtClean="0"/>
                        <a:t>Surplus</a:t>
                      </a:r>
                      <a:endParaRPr lang="en-GB" b="1" dirty="0"/>
                    </a:p>
                  </a:txBody>
                  <a:tcPr/>
                </a:tc>
                <a:tc>
                  <a:txBody>
                    <a:bodyPr/>
                    <a:lstStyle/>
                    <a:p>
                      <a:pPr algn="r"/>
                      <a:r>
                        <a:rPr lang="en-GB" b="1" dirty="0" smtClean="0"/>
                        <a:t>0</a:t>
                      </a:r>
                      <a:endParaRPr lang="en-GB" b="1" dirty="0"/>
                    </a:p>
                  </a:txBody>
                  <a:tcPr/>
                </a:tc>
                <a:tc>
                  <a:txBody>
                    <a:bodyPr/>
                    <a:lstStyle/>
                    <a:p>
                      <a:pPr algn="r"/>
                      <a:r>
                        <a:rPr lang="en-GB" b="1" i="0" dirty="0" smtClean="0"/>
                        <a:t>1</a:t>
                      </a:r>
                      <a:endParaRPr lang="en-GB" b="1" i="0" dirty="0"/>
                    </a:p>
                  </a:txBody>
                  <a:tcPr/>
                </a:tc>
                <a:tc>
                  <a:txBody>
                    <a:bodyPr/>
                    <a:lstStyle/>
                    <a:p>
                      <a:pPr algn="r"/>
                      <a:r>
                        <a:rPr lang="en-GB" b="1" dirty="0" smtClean="0"/>
                        <a:t>1</a:t>
                      </a:r>
                      <a:endParaRPr lang="en-GB" b="1" dirty="0"/>
                    </a:p>
                  </a:txBody>
                  <a:tcPr/>
                </a:tc>
              </a:tr>
              <a:tr h="370840">
                <a:tc>
                  <a:txBody>
                    <a:bodyPr/>
                    <a:lstStyle/>
                    <a:p>
                      <a:r>
                        <a:rPr lang="en-GB" dirty="0" smtClean="0"/>
                        <a:t>Income</a:t>
                      </a:r>
                      <a:r>
                        <a:rPr lang="en-GB" baseline="0" dirty="0" smtClean="0"/>
                        <a:t> split</a:t>
                      </a:r>
                      <a:endParaRPr lang="en-GB" dirty="0"/>
                    </a:p>
                  </a:txBody>
                  <a:tcPr/>
                </a:tc>
                <a:tc>
                  <a:txBody>
                    <a:bodyPr/>
                    <a:lstStyle/>
                    <a:p>
                      <a:pPr algn="r"/>
                      <a:r>
                        <a:rPr lang="en-GB" dirty="0" smtClean="0"/>
                        <a:t>36%</a:t>
                      </a:r>
                      <a:endParaRPr lang="en-GB" dirty="0"/>
                    </a:p>
                  </a:txBody>
                  <a:tcPr/>
                </a:tc>
                <a:tc>
                  <a:txBody>
                    <a:bodyPr/>
                    <a:lstStyle/>
                    <a:p>
                      <a:pPr algn="r"/>
                      <a:r>
                        <a:rPr lang="en-GB" i="0" dirty="0" smtClean="0"/>
                        <a:t>64%</a:t>
                      </a:r>
                      <a:endParaRPr lang="en-GB" i="0" dirty="0" smtClean="0"/>
                    </a:p>
                  </a:txBody>
                  <a:tcPr/>
                </a:tc>
                <a:tc>
                  <a:txBody>
                    <a:bodyPr/>
                    <a:lstStyle/>
                    <a:p>
                      <a:pPr algn="r"/>
                      <a:r>
                        <a:rPr lang="en-GB" dirty="0" smtClean="0"/>
                        <a:t>100%</a:t>
                      </a:r>
                      <a:endParaRPr lang="en-GB" dirty="0"/>
                    </a:p>
                  </a:txBody>
                  <a:tcPr/>
                </a:tc>
              </a:tr>
              <a:tr h="370840">
                <a:tc>
                  <a:txBody>
                    <a:bodyPr/>
                    <a:lstStyle/>
                    <a:p>
                      <a:r>
                        <a:rPr lang="en-GB" dirty="0" smtClean="0"/>
                        <a:t>Pay</a:t>
                      </a:r>
                      <a:r>
                        <a:rPr lang="en-GB" baseline="0" dirty="0" smtClean="0"/>
                        <a:t> costs / income</a:t>
                      </a:r>
                      <a:endParaRPr lang="en-GB" dirty="0"/>
                    </a:p>
                  </a:txBody>
                  <a:tcPr/>
                </a:tc>
                <a:tc>
                  <a:txBody>
                    <a:bodyPr/>
                    <a:lstStyle/>
                    <a:p>
                      <a:pPr algn="r"/>
                      <a:r>
                        <a:rPr lang="en-GB" u="none" dirty="0" smtClean="0"/>
                        <a:t>58%</a:t>
                      </a:r>
                      <a:endParaRPr lang="en-GB" u="none" dirty="0"/>
                    </a:p>
                  </a:txBody>
                  <a:tcPr/>
                </a:tc>
                <a:tc>
                  <a:txBody>
                    <a:bodyPr/>
                    <a:lstStyle/>
                    <a:p>
                      <a:pPr algn="r"/>
                      <a:r>
                        <a:rPr lang="en-GB" i="0" u="none" dirty="0" smtClean="0"/>
                        <a:t>51%</a:t>
                      </a:r>
                      <a:endParaRPr lang="en-GB" i="0" u="none" dirty="0"/>
                    </a:p>
                  </a:txBody>
                  <a:tcPr/>
                </a:tc>
                <a:tc>
                  <a:txBody>
                    <a:bodyPr/>
                    <a:lstStyle/>
                    <a:p>
                      <a:pPr algn="r"/>
                      <a:endParaRPr lang="en-GB" u="none" dirty="0"/>
                    </a:p>
                  </a:txBody>
                  <a:tcPr/>
                </a:tc>
              </a:tr>
            </a:tbl>
          </a:graphicData>
        </a:graphic>
      </p:graphicFrame>
      <p:sp>
        <p:nvSpPr>
          <p:cNvPr id="3" name="Slide Number Placeholder 2"/>
          <p:cNvSpPr>
            <a:spLocks noGrp="1"/>
          </p:cNvSpPr>
          <p:nvPr>
            <p:ph type="sldNum" sz="quarter" idx="12"/>
          </p:nvPr>
        </p:nvSpPr>
        <p:spPr/>
        <p:txBody>
          <a:bodyPr/>
          <a:lstStyle/>
          <a:p>
            <a:pPr>
              <a:defRPr/>
            </a:pPr>
            <a:r>
              <a:rPr lang="en-US" smtClean="0"/>
              <a:t>Page </a:t>
            </a:r>
            <a:fld id="{9E417751-9DF5-4EF4-8E0B-CA9395E5B191}" type="slidenum">
              <a:rPr lang="en-US" smtClean="0"/>
              <a:pPr>
                <a:defRPr/>
              </a:pPr>
              <a:t>2</a:t>
            </a:fld>
            <a:endParaRPr lang="en-US"/>
          </a:p>
        </p:txBody>
      </p:sp>
    </p:spTree>
    <p:extLst>
      <p:ext uri="{BB962C8B-B14F-4D97-AF65-F5344CB8AC3E}">
        <p14:creationId xmlns:p14="http://schemas.microsoft.com/office/powerpoint/2010/main" val="4003085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Where the money comes from</a:t>
            </a:r>
            <a:endParaRPr lang="en-GB" dirty="0"/>
          </a:p>
        </p:txBody>
      </p:sp>
      <p:sp>
        <p:nvSpPr>
          <p:cNvPr id="4" name="Slide Number Placeholder 3"/>
          <p:cNvSpPr>
            <a:spLocks noGrp="1"/>
          </p:cNvSpPr>
          <p:nvPr>
            <p:ph type="sldNum" sz="quarter" idx="12"/>
          </p:nvPr>
        </p:nvSpPr>
        <p:spPr/>
        <p:txBody>
          <a:bodyPr/>
          <a:lstStyle/>
          <a:p>
            <a:pPr>
              <a:defRPr/>
            </a:pPr>
            <a:r>
              <a:rPr lang="en-US" smtClean="0"/>
              <a:t>Page </a:t>
            </a:r>
            <a:fld id="{9E417751-9DF5-4EF4-8E0B-CA9395E5B191}" type="slidenum">
              <a:rPr lang="en-US" smtClean="0"/>
              <a:pPr>
                <a:defRPr/>
              </a:pPr>
              <a:t>3</a:t>
            </a:fld>
            <a:endParaRPr lang="en-US"/>
          </a:p>
        </p:txBody>
      </p:sp>
      <p:grpSp>
        <p:nvGrpSpPr>
          <p:cNvPr id="3" name="Group 4"/>
          <p:cNvGrpSpPr>
            <a:grpSpLocks noChangeAspect="1"/>
          </p:cNvGrpSpPr>
          <p:nvPr/>
        </p:nvGrpSpPr>
        <p:grpSpPr bwMode="auto">
          <a:xfrm>
            <a:off x="755650" y="908050"/>
            <a:ext cx="6654800" cy="4749800"/>
            <a:chOff x="476" y="572"/>
            <a:chExt cx="4192" cy="2992"/>
          </a:xfrm>
        </p:grpSpPr>
        <p:sp>
          <p:nvSpPr>
            <p:cNvPr id="5" name="AutoShape 3"/>
            <p:cNvSpPr>
              <a:spLocks noChangeAspect="1" noChangeArrowheads="1" noTextEdit="1"/>
            </p:cNvSpPr>
            <p:nvPr/>
          </p:nvSpPr>
          <p:spPr bwMode="auto">
            <a:xfrm>
              <a:off x="476" y="572"/>
              <a:ext cx="4192" cy="2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 name="Rectangle 5"/>
            <p:cNvSpPr>
              <a:spLocks noChangeArrowheads="1"/>
            </p:cNvSpPr>
            <p:nvPr/>
          </p:nvSpPr>
          <p:spPr bwMode="auto">
            <a:xfrm>
              <a:off x="478" y="574"/>
              <a:ext cx="4187" cy="29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 name="Freeform 6"/>
            <p:cNvSpPr>
              <a:spLocks/>
            </p:cNvSpPr>
            <p:nvPr/>
          </p:nvSpPr>
          <p:spPr bwMode="auto">
            <a:xfrm>
              <a:off x="2572" y="849"/>
              <a:ext cx="1023" cy="1219"/>
            </a:xfrm>
            <a:custGeom>
              <a:avLst/>
              <a:gdLst>
                <a:gd name="T0" fmla="*/ 0 w 8522"/>
                <a:gd name="T1" fmla="*/ 10160 h 10160"/>
                <a:gd name="T2" fmla="*/ 8522 w 8522"/>
                <a:gd name="T3" fmla="*/ 4627 h 10160"/>
                <a:gd name="T4" fmla="*/ 0 w 8522"/>
                <a:gd name="T5" fmla="*/ 0 h 10160"/>
                <a:gd name="T6" fmla="*/ 0 w 8522"/>
                <a:gd name="T7" fmla="*/ 10160 h 10160"/>
              </a:gdLst>
              <a:ahLst/>
              <a:cxnLst>
                <a:cxn ang="0">
                  <a:pos x="T0" y="T1"/>
                </a:cxn>
                <a:cxn ang="0">
                  <a:pos x="T2" y="T3"/>
                </a:cxn>
                <a:cxn ang="0">
                  <a:pos x="T4" y="T5"/>
                </a:cxn>
                <a:cxn ang="0">
                  <a:pos x="T6" y="T7"/>
                </a:cxn>
              </a:cxnLst>
              <a:rect l="0" t="0" r="r" b="b"/>
              <a:pathLst>
                <a:path w="8522" h="10160">
                  <a:moveTo>
                    <a:pt x="0" y="10160"/>
                  </a:moveTo>
                  <a:lnTo>
                    <a:pt x="8522" y="4627"/>
                  </a:lnTo>
                  <a:cubicBezTo>
                    <a:pt x="6648" y="1741"/>
                    <a:pt x="3441" y="0"/>
                    <a:pt x="0" y="0"/>
                  </a:cubicBezTo>
                  <a:lnTo>
                    <a:pt x="0" y="10160"/>
                  </a:lnTo>
                  <a:close/>
                </a:path>
              </a:pathLst>
            </a:custGeom>
            <a:solidFill>
              <a:srgbClr val="4572A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8" name="Freeform 7"/>
            <p:cNvSpPr>
              <a:spLocks/>
            </p:cNvSpPr>
            <p:nvPr/>
          </p:nvSpPr>
          <p:spPr bwMode="auto">
            <a:xfrm>
              <a:off x="2572" y="1404"/>
              <a:ext cx="1318" cy="1461"/>
            </a:xfrm>
            <a:custGeom>
              <a:avLst/>
              <a:gdLst>
                <a:gd name="T0" fmla="*/ 0 w 10983"/>
                <a:gd name="T1" fmla="*/ 5533 h 12173"/>
                <a:gd name="T2" fmla="*/ 7691 w 10983"/>
                <a:gd name="T3" fmla="*/ 12173 h 12173"/>
                <a:gd name="T4" fmla="*/ 8522 w 10983"/>
                <a:gd name="T5" fmla="*/ 0 h 12173"/>
                <a:gd name="T6" fmla="*/ 0 w 10983"/>
                <a:gd name="T7" fmla="*/ 5533 h 12173"/>
              </a:gdLst>
              <a:ahLst/>
              <a:cxnLst>
                <a:cxn ang="0">
                  <a:pos x="T0" y="T1"/>
                </a:cxn>
                <a:cxn ang="0">
                  <a:pos x="T2" y="T3"/>
                </a:cxn>
                <a:cxn ang="0">
                  <a:pos x="T4" y="T5"/>
                </a:cxn>
                <a:cxn ang="0">
                  <a:pos x="T6" y="T7"/>
                </a:cxn>
              </a:cxnLst>
              <a:rect l="0" t="0" r="r" b="b"/>
              <a:pathLst>
                <a:path w="10983" h="12173">
                  <a:moveTo>
                    <a:pt x="0" y="5533"/>
                  </a:moveTo>
                  <a:lnTo>
                    <a:pt x="7691" y="12173"/>
                  </a:lnTo>
                  <a:cubicBezTo>
                    <a:pt x="10645" y="8752"/>
                    <a:pt x="10983" y="3791"/>
                    <a:pt x="8522" y="0"/>
                  </a:cubicBezTo>
                  <a:lnTo>
                    <a:pt x="0" y="5533"/>
                  </a:lnTo>
                  <a:close/>
                </a:path>
              </a:pathLst>
            </a:custGeom>
            <a:solidFill>
              <a:srgbClr val="AA4643"/>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9" name="Freeform 8"/>
            <p:cNvSpPr>
              <a:spLocks/>
            </p:cNvSpPr>
            <p:nvPr/>
          </p:nvSpPr>
          <p:spPr bwMode="auto">
            <a:xfrm>
              <a:off x="1251" y="1847"/>
              <a:ext cx="2244" cy="1499"/>
            </a:xfrm>
            <a:custGeom>
              <a:avLst/>
              <a:gdLst>
                <a:gd name="T0" fmla="*/ 11009 w 18700"/>
                <a:gd name="T1" fmla="*/ 1841 h 12487"/>
                <a:gd name="T2" fmla="*/ 1017 w 18700"/>
                <a:gd name="T3" fmla="*/ 0 h 12487"/>
                <a:gd name="T4" fmla="*/ 9168 w 18700"/>
                <a:gd name="T5" fmla="*/ 11834 h 12487"/>
                <a:gd name="T6" fmla="*/ 18700 w 18700"/>
                <a:gd name="T7" fmla="*/ 8481 h 12487"/>
                <a:gd name="T8" fmla="*/ 11009 w 18700"/>
                <a:gd name="T9" fmla="*/ 1841 h 12487"/>
              </a:gdLst>
              <a:ahLst/>
              <a:cxnLst>
                <a:cxn ang="0">
                  <a:pos x="T0" y="T1"/>
                </a:cxn>
                <a:cxn ang="0">
                  <a:pos x="T2" y="T3"/>
                </a:cxn>
                <a:cxn ang="0">
                  <a:pos x="T4" y="T5"/>
                </a:cxn>
                <a:cxn ang="0">
                  <a:pos x="T6" y="T7"/>
                </a:cxn>
                <a:cxn ang="0">
                  <a:pos x="T8" y="T9"/>
                </a:cxn>
              </a:cxnLst>
              <a:rect l="0" t="0" r="r" b="b"/>
              <a:pathLst>
                <a:path w="18700" h="12487">
                  <a:moveTo>
                    <a:pt x="11009" y="1841"/>
                  </a:moveTo>
                  <a:lnTo>
                    <a:pt x="1017" y="0"/>
                  </a:lnTo>
                  <a:cubicBezTo>
                    <a:pt x="0" y="5519"/>
                    <a:pt x="3650" y="10817"/>
                    <a:pt x="9168" y="11834"/>
                  </a:cubicBezTo>
                  <a:cubicBezTo>
                    <a:pt x="12715" y="12487"/>
                    <a:pt x="16343" y="11211"/>
                    <a:pt x="18700" y="8481"/>
                  </a:cubicBezTo>
                  <a:lnTo>
                    <a:pt x="11009" y="1841"/>
                  </a:lnTo>
                  <a:close/>
                </a:path>
              </a:pathLst>
            </a:custGeom>
            <a:solidFill>
              <a:srgbClr val="89A54E"/>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0" name="Freeform 9"/>
            <p:cNvSpPr>
              <a:spLocks/>
            </p:cNvSpPr>
            <p:nvPr/>
          </p:nvSpPr>
          <p:spPr bwMode="auto">
            <a:xfrm>
              <a:off x="1373" y="1563"/>
              <a:ext cx="1199" cy="505"/>
            </a:xfrm>
            <a:custGeom>
              <a:avLst/>
              <a:gdLst>
                <a:gd name="T0" fmla="*/ 9992 w 9992"/>
                <a:gd name="T1" fmla="*/ 4211 h 4211"/>
                <a:gd name="T2" fmla="*/ 746 w 9992"/>
                <a:gd name="T3" fmla="*/ 0 h 4211"/>
                <a:gd name="T4" fmla="*/ 0 w 9992"/>
                <a:gd name="T5" fmla="*/ 2370 h 4211"/>
                <a:gd name="T6" fmla="*/ 9992 w 9992"/>
                <a:gd name="T7" fmla="*/ 4211 h 4211"/>
              </a:gdLst>
              <a:ahLst/>
              <a:cxnLst>
                <a:cxn ang="0">
                  <a:pos x="T0" y="T1"/>
                </a:cxn>
                <a:cxn ang="0">
                  <a:pos x="T2" y="T3"/>
                </a:cxn>
                <a:cxn ang="0">
                  <a:pos x="T4" y="T5"/>
                </a:cxn>
                <a:cxn ang="0">
                  <a:pos x="T6" y="T7"/>
                </a:cxn>
              </a:cxnLst>
              <a:rect l="0" t="0" r="r" b="b"/>
              <a:pathLst>
                <a:path w="9992" h="4211">
                  <a:moveTo>
                    <a:pt x="9992" y="4211"/>
                  </a:moveTo>
                  <a:lnTo>
                    <a:pt x="746" y="0"/>
                  </a:lnTo>
                  <a:cubicBezTo>
                    <a:pt x="401" y="756"/>
                    <a:pt x="151" y="1552"/>
                    <a:pt x="0" y="2370"/>
                  </a:cubicBezTo>
                  <a:lnTo>
                    <a:pt x="9992" y="4211"/>
                  </a:lnTo>
                  <a:close/>
                </a:path>
              </a:pathLst>
            </a:custGeom>
            <a:solidFill>
              <a:srgbClr val="71588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1" name="Freeform 10"/>
            <p:cNvSpPr>
              <a:spLocks/>
            </p:cNvSpPr>
            <p:nvPr/>
          </p:nvSpPr>
          <p:spPr bwMode="auto">
            <a:xfrm>
              <a:off x="1463" y="1144"/>
              <a:ext cx="1109" cy="924"/>
            </a:xfrm>
            <a:custGeom>
              <a:avLst/>
              <a:gdLst>
                <a:gd name="T0" fmla="*/ 9246 w 9246"/>
                <a:gd name="T1" fmla="*/ 7706 h 7706"/>
                <a:gd name="T2" fmla="*/ 2625 w 9246"/>
                <a:gd name="T3" fmla="*/ 0 h 7706"/>
                <a:gd name="T4" fmla="*/ 0 w 9246"/>
                <a:gd name="T5" fmla="*/ 3495 h 7706"/>
                <a:gd name="T6" fmla="*/ 9246 w 9246"/>
                <a:gd name="T7" fmla="*/ 7706 h 7706"/>
              </a:gdLst>
              <a:ahLst/>
              <a:cxnLst>
                <a:cxn ang="0">
                  <a:pos x="T0" y="T1"/>
                </a:cxn>
                <a:cxn ang="0">
                  <a:pos x="T2" y="T3"/>
                </a:cxn>
                <a:cxn ang="0">
                  <a:pos x="T4" y="T5"/>
                </a:cxn>
                <a:cxn ang="0">
                  <a:pos x="T6" y="T7"/>
                </a:cxn>
              </a:cxnLst>
              <a:rect l="0" t="0" r="r" b="b"/>
              <a:pathLst>
                <a:path w="9246" h="7706">
                  <a:moveTo>
                    <a:pt x="9246" y="7706"/>
                  </a:moveTo>
                  <a:lnTo>
                    <a:pt x="2625" y="0"/>
                  </a:lnTo>
                  <a:cubicBezTo>
                    <a:pt x="1507" y="961"/>
                    <a:pt x="611" y="2153"/>
                    <a:pt x="0" y="3495"/>
                  </a:cubicBezTo>
                  <a:lnTo>
                    <a:pt x="9246" y="7706"/>
                  </a:lnTo>
                  <a:close/>
                </a:path>
              </a:pathLst>
            </a:custGeom>
            <a:solidFill>
              <a:srgbClr val="4198A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2" name="Freeform 11"/>
            <p:cNvSpPr>
              <a:spLocks/>
            </p:cNvSpPr>
            <p:nvPr/>
          </p:nvSpPr>
          <p:spPr bwMode="auto">
            <a:xfrm>
              <a:off x="1778" y="990"/>
              <a:ext cx="794" cy="1078"/>
            </a:xfrm>
            <a:custGeom>
              <a:avLst/>
              <a:gdLst>
                <a:gd name="T0" fmla="*/ 6621 w 6621"/>
                <a:gd name="T1" fmla="*/ 8986 h 8986"/>
                <a:gd name="T2" fmla="*/ 1881 w 6621"/>
                <a:gd name="T3" fmla="*/ 0 h 8986"/>
                <a:gd name="T4" fmla="*/ 0 w 6621"/>
                <a:gd name="T5" fmla="*/ 1280 h 8986"/>
                <a:gd name="T6" fmla="*/ 6621 w 6621"/>
                <a:gd name="T7" fmla="*/ 8986 h 8986"/>
              </a:gdLst>
              <a:ahLst/>
              <a:cxnLst>
                <a:cxn ang="0">
                  <a:pos x="T0" y="T1"/>
                </a:cxn>
                <a:cxn ang="0">
                  <a:pos x="T2" y="T3"/>
                </a:cxn>
                <a:cxn ang="0">
                  <a:pos x="T4" y="T5"/>
                </a:cxn>
                <a:cxn ang="0">
                  <a:pos x="T6" y="T7"/>
                </a:cxn>
              </a:cxnLst>
              <a:rect l="0" t="0" r="r" b="b"/>
              <a:pathLst>
                <a:path w="6621" h="8986">
                  <a:moveTo>
                    <a:pt x="6621" y="8986"/>
                  </a:moveTo>
                  <a:lnTo>
                    <a:pt x="1881" y="0"/>
                  </a:lnTo>
                  <a:cubicBezTo>
                    <a:pt x="1208" y="355"/>
                    <a:pt x="577" y="784"/>
                    <a:pt x="0" y="1280"/>
                  </a:cubicBezTo>
                  <a:lnTo>
                    <a:pt x="6621" y="8986"/>
                  </a:lnTo>
                  <a:close/>
                </a:path>
              </a:pathLst>
            </a:custGeom>
            <a:solidFill>
              <a:srgbClr val="DB843D"/>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3" name="Freeform 12"/>
            <p:cNvSpPr>
              <a:spLocks/>
            </p:cNvSpPr>
            <p:nvPr/>
          </p:nvSpPr>
          <p:spPr bwMode="auto">
            <a:xfrm>
              <a:off x="2003" y="849"/>
              <a:ext cx="569" cy="1219"/>
            </a:xfrm>
            <a:custGeom>
              <a:avLst/>
              <a:gdLst>
                <a:gd name="T0" fmla="*/ 4740 w 4740"/>
                <a:gd name="T1" fmla="*/ 10160 h 10160"/>
                <a:gd name="T2" fmla="*/ 4740 w 4740"/>
                <a:gd name="T3" fmla="*/ 0 h 10160"/>
                <a:gd name="T4" fmla="*/ 0 w 4740"/>
                <a:gd name="T5" fmla="*/ 1174 h 10160"/>
                <a:gd name="T6" fmla="*/ 4740 w 4740"/>
                <a:gd name="T7" fmla="*/ 10160 h 10160"/>
              </a:gdLst>
              <a:ahLst/>
              <a:cxnLst>
                <a:cxn ang="0">
                  <a:pos x="T0" y="T1"/>
                </a:cxn>
                <a:cxn ang="0">
                  <a:pos x="T2" y="T3"/>
                </a:cxn>
                <a:cxn ang="0">
                  <a:pos x="T4" y="T5"/>
                </a:cxn>
                <a:cxn ang="0">
                  <a:pos x="T6" y="T7"/>
                </a:cxn>
              </a:cxnLst>
              <a:rect l="0" t="0" r="r" b="b"/>
              <a:pathLst>
                <a:path w="4740" h="10160">
                  <a:moveTo>
                    <a:pt x="4740" y="10160"/>
                  </a:moveTo>
                  <a:lnTo>
                    <a:pt x="4740" y="0"/>
                  </a:lnTo>
                  <a:cubicBezTo>
                    <a:pt x="3088" y="0"/>
                    <a:pt x="1461" y="403"/>
                    <a:pt x="0" y="1174"/>
                  </a:cubicBezTo>
                  <a:lnTo>
                    <a:pt x="4740" y="10160"/>
                  </a:lnTo>
                  <a:close/>
                </a:path>
              </a:pathLst>
            </a:custGeom>
            <a:solidFill>
              <a:srgbClr val="93A9C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13"/>
            <p:cNvSpPr>
              <a:spLocks noEditPoints="1"/>
            </p:cNvSpPr>
            <p:nvPr/>
          </p:nvSpPr>
          <p:spPr bwMode="auto">
            <a:xfrm>
              <a:off x="1369" y="903"/>
              <a:ext cx="520" cy="436"/>
            </a:xfrm>
            <a:custGeom>
              <a:avLst/>
              <a:gdLst>
                <a:gd name="T0" fmla="*/ 3782 w 8670"/>
                <a:gd name="T1" fmla="*/ 7273 h 7273"/>
                <a:gd name="T2" fmla="*/ 566 w 8670"/>
                <a:gd name="T3" fmla="*/ 5193 h 7273"/>
                <a:gd name="T4" fmla="*/ 592 w 8670"/>
                <a:gd name="T5" fmla="*/ 5200 h 7273"/>
                <a:gd name="T6" fmla="*/ 0 w 8670"/>
                <a:gd name="T7" fmla="*/ 5200 h 7273"/>
                <a:gd name="T8" fmla="*/ 0 w 8670"/>
                <a:gd name="T9" fmla="*/ 5104 h 7273"/>
                <a:gd name="T10" fmla="*/ 592 w 8670"/>
                <a:gd name="T11" fmla="*/ 5104 h 7273"/>
                <a:gd name="T12" fmla="*/ 619 w 8670"/>
                <a:gd name="T13" fmla="*/ 5112 h 7273"/>
                <a:gd name="T14" fmla="*/ 3835 w 8670"/>
                <a:gd name="T15" fmla="*/ 7192 h 7273"/>
                <a:gd name="T16" fmla="*/ 3782 w 8670"/>
                <a:gd name="T17" fmla="*/ 7273 h 7273"/>
                <a:gd name="T18" fmla="*/ 8579 w 8670"/>
                <a:gd name="T19" fmla="*/ 2641 h 7273"/>
                <a:gd name="T20" fmla="*/ 7651 w 8670"/>
                <a:gd name="T21" fmla="*/ 65 h 7273"/>
                <a:gd name="T22" fmla="*/ 7696 w 8670"/>
                <a:gd name="T23" fmla="*/ 96 h 7273"/>
                <a:gd name="T24" fmla="*/ 7088 w 8670"/>
                <a:gd name="T25" fmla="*/ 96 h 7273"/>
                <a:gd name="T26" fmla="*/ 7088 w 8670"/>
                <a:gd name="T27" fmla="*/ 0 h 7273"/>
                <a:gd name="T28" fmla="*/ 7696 w 8670"/>
                <a:gd name="T29" fmla="*/ 0 h 7273"/>
                <a:gd name="T30" fmla="*/ 7742 w 8670"/>
                <a:gd name="T31" fmla="*/ 32 h 7273"/>
                <a:gd name="T32" fmla="*/ 8670 w 8670"/>
                <a:gd name="T33" fmla="*/ 2608 h 7273"/>
                <a:gd name="T34" fmla="*/ 8579 w 8670"/>
                <a:gd name="T35" fmla="*/ 2641 h 7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670" h="7273">
                  <a:moveTo>
                    <a:pt x="3782" y="7273"/>
                  </a:moveTo>
                  <a:lnTo>
                    <a:pt x="566" y="5193"/>
                  </a:lnTo>
                  <a:lnTo>
                    <a:pt x="592" y="5200"/>
                  </a:lnTo>
                  <a:lnTo>
                    <a:pt x="0" y="5200"/>
                  </a:lnTo>
                  <a:lnTo>
                    <a:pt x="0" y="5104"/>
                  </a:lnTo>
                  <a:lnTo>
                    <a:pt x="592" y="5104"/>
                  </a:lnTo>
                  <a:cubicBezTo>
                    <a:pt x="602" y="5104"/>
                    <a:pt x="611" y="5107"/>
                    <a:pt x="619" y="5112"/>
                  </a:cubicBezTo>
                  <a:lnTo>
                    <a:pt x="3835" y="7192"/>
                  </a:lnTo>
                  <a:lnTo>
                    <a:pt x="3782" y="7273"/>
                  </a:lnTo>
                  <a:close/>
                  <a:moveTo>
                    <a:pt x="8579" y="2641"/>
                  </a:moveTo>
                  <a:lnTo>
                    <a:pt x="7651" y="65"/>
                  </a:lnTo>
                  <a:lnTo>
                    <a:pt x="7696" y="96"/>
                  </a:lnTo>
                  <a:lnTo>
                    <a:pt x="7088" y="96"/>
                  </a:lnTo>
                  <a:lnTo>
                    <a:pt x="7088" y="0"/>
                  </a:lnTo>
                  <a:lnTo>
                    <a:pt x="7696" y="0"/>
                  </a:lnTo>
                  <a:cubicBezTo>
                    <a:pt x="7717" y="0"/>
                    <a:pt x="7735" y="13"/>
                    <a:pt x="7742" y="32"/>
                  </a:cubicBezTo>
                  <a:lnTo>
                    <a:pt x="8670" y="2608"/>
                  </a:lnTo>
                  <a:lnTo>
                    <a:pt x="8579" y="2641"/>
                  </a:ln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GB"/>
            </a:p>
          </p:txBody>
        </p:sp>
        <p:sp>
          <p:nvSpPr>
            <p:cNvPr id="15" name="Rectangle 14"/>
            <p:cNvSpPr>
              <a:spLocks noChangeArrowheads="1"/>
            </p:cNvSpPr>
            <p:nvPr/>
          </p:nvSpPr>
          <p:spPr bwMode="auto">
            <a:xfrm>
              <a:off x="2757" y="1186"/>
              <a:ext cx="697"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FFFFFF"/>
                  </a:solidFill>
                  <a:effectLst/>
                  <a:latin typeface="Calibri" pitchFamily="34" charset="0"/>
                  <a:cs typeface="Arial" pitchFamily="34" charset="0"/>
                </a:rPr>
                <a:t>HEFCE/Gov't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5"/>
            <p:cNvSpPr>
              <a:spLocks noChangeArrowheads="1"/>
            </p:cNvSpPr>
            <p:nvPr/>
          </p:nvSpPr>
          <p:spPr bwMode="auto">
            <a:xfrm>
              <a:off x="2954" y="1324"/>
              <a:ext cx="256"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FFFFFF"/>
                  </a:solidFill>
                  <a:effectLst/>
                  <a:latin typeface="Calibri" pitchFamily="34" charset="0"/>
                  <a:cs typeface="Arial" pitchFamily="34" charset="0"/>
                </a:rPr>
                <a:t>16%</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16"/>
            <p:cNvSpPr>
              <a:spLocks noChangeArrowheads="1"/>
            </p:cNvSpPr>
            <p:nvPr/>
          </p:nvSpPr>
          <p:spPr bwMode="auto">
            <a:xfrm>
              <a:off x="3069" y="2032"/>
              <a:ext cx="798"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FFFFFF"/>
                  </a:solidFill>
                  <a:effectLst/>
                  <a:latin typeface="Calibri" pitchFamily="34" charset="0"/>
                  <a:cs typeface="Arial" pitchFamily="34" charset="0"/>
                </a:rPr>
                <a:t>Academic Fees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17"/>
            <p:cNvSpPr>
              <a:spLocks noChangeArrowheads="1"/>
            </p:cNvSpPr>
            <p:nvPr/>
          </p:nvSpPr>
          <p:spPr bwMode="auto">
            <a:xfrm>
              <a:off x="3315" y="2170"/>
              <a:ext cx="19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FFFFFF"/>
                  </a:solidFill>
                  <a:effectLst/>
                  <a:latin typeface="Calibri" pitchFamily="34" charset="0"/>
                  <a:cs typeface="Arial" pitchFamily="34" charset="0"/>
                </a:rPr>
                <a:t>23%</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18"/>
            <p:cNvSpPr>
              <a:spLocks noChangeArrowheads="1"/>
            </p:cNvSpPr>
            <p:nvPr/>
          </p:nvSpPr>
          <p:spPr bwMode="auto">
            <a:xfrm>
              <a:off x="1605" y="2404"/>
              <a:ext cx="543"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FFFFFF"/>
                  </a:solidFill>
                  <a:effectLst/>
                  <a:latin typeface="Calibri" pitchFamily="34" charset="0"/>
                  <a:cs typeface="Arial" pitchFamily="34" charset="0"/>
                </a:rPr>
                <a:t>Research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19"/>
            <p:cNvSpPr>
              <a:spLocks noChangeArrowheads="1"/>
            </p:cNvSpPr>
            <p:nvPr/>
          </p:nvSpPr>
          <p:spPr bwMode="auto">
            <a:xfrm>
              <a:off x="1637" y="2542"/>
              <a:ext cx="417"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FFFFFF"/>
                  </a:solidFill>
                  <a:effectLst/>
                  <a:latin typeface="Calibri" pitchFamily="34" charset="0"/>
                  <a:cs typeface="Arial" pitchFamily="34" charset="0"/>
                </a:rPr>
                <a:t>funders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20"/>
            <p:cNvSpPr>
              <a:spLocks noChangeArrowheads="1"/>
            </p:cNvSpPr>
            <p:nvPr/>
          </p:nvSpPr>
          <p:spPr bwMode="auto">
            <a:xfrm>
              <a:off x="1719" y="2678"/>
              <a:ext cx="19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400" b="1" dirty="0" smtClean="0">
                  <a:solidFill>
                    <a:srgbClr val="FFFFFF"/>
                  </a:solidFill>
                  <a:latin typeface="Calibri" pitchFamily="34" charset="0"/>
                </a:rPr>
                <a:t>37</a:t>
              </a:r>
              <a:r>
                <a:rPr kumimoji="0" lang="en-US" altLang="en-US" sz="1400" b="1" i="0" u="none" strike="noStrike" cap="none" normalizeH="0" baseline="0" dirty="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21"/>
            <p:cNvSpPr>
              <a:spLocks noChangeArrowheads="1"/>
            </p:cNvSpPr>
            <p:nvPr/>
          </p:nvSpPr>
          <p:spPr bwMode="auto">
            <a:xfrm>
              <a:off x="687" y="1558"/>
              <a:ext cx="814"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000000"/>
                  </a:solidFill>
                  <a:effectLst/>
                  <a:latin typeface="Calibri" pitchFamily="34" charset="0"/>
                  <a:cs typeface="Arial" pitchFamily="34" charset="0"/>
                </a:rPr>
                <a:t>Sales &amp; trading</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Rectangle 22"/>
            <p:cNvSpPr>
              <a:spLocks noChangeArrowheads="1"/>
            </p:cNvSpPr>
            <p:nvPr/>
          </p:nvSpPr>
          <p:spPr bwMode="auto">
            <a:xfrm>
              <a:off x="968" y="1696"/>
              <a:ext cx="14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400" b="1" dirty="0">
                  <a:solidFill>
                    <a:srgbClr val="000000"/>
                  </a:solidFill>
                  <a:latin typeface="Calibri" pitchFamily="34" charset="0"/>
                </a:rPr>
                <a:t>3</a:t>
              </a:r>
              <a:r>
                <a:rPr kumimoji="0" lang="en-US" altLang="en-US" sz="1400" b="1" i="0" u="none" strike="noStrike" cap="none" normalizeH="0" baseline="0" dirty="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Rectangle 23"/>
            <p:cNvSpPr>
              <a:spLocks noChangeArrowheads="1"/>
            </p:cNvSpPr>
            <p:nvPr/>
          </p:nvSpPr>
          <p:spPr bwMode="auto">
            <a:xfrm>
              <a:off x="945" y="826"/>
              <a:ext cx="507"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itchFamily="34" charset="0"/>
                  <a:cs typeface="Arial" pitchFamily="34" charset="0"/>
                </a:rPr>
                <a:t>Donations </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24"/>
            <p:cNvSpPr>
              <a:spLocks noChangeArrowheads="1"/>
            </p:cNvSpPr>
            <p:nvPr/>
          </p:nvSpPr>
          <p:spPr bwMode="auto">
            <a:xfrm>
              <a:off x="914" y="967"/>
              <a:ext cx="735"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itchFamily="34" charset="0"/>
                  <a:cs typeface="Arial" pitchFamily="34" charset="0"/>
                </a:rPr>
                <a:t>(including OUP)</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Rectangle 25"/>
            <p:cNvSpPr>
              <a:spLocks noChangeArrowheads="1"/>
            </p:cNvSpPr>
            <p:nvPr/>
          </p:nvSpPr>
          <p:spPr bwMode="auto">
            <a:xfrm>
              <a:off x="1212" y="1100"/>
              <a:ext cx="14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400" b="1" dirty="0">
                  <a:solidFill>
                    <a:srgbClr val="000000"/>
                  </a:solidFill>
                  <a:latin typeface="Calibri" pitchFamily="34" charset="0"/>
                </a:rPr>
                <a:t>8</a:t>
              </a:r>
              <a:r>
                <a:rPr kumimoji="0" lang="en-US" altLang="en-US" sz="1400" b="1" i="0" u="none" strike="noStrike" cap="none" normalizeH="0" baseline="0" dirty="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Rectangle 26"/>
            <p:cNvSpPr>
              <a:spLocks noChangeArrowheads="1"/>
            </p:cNvSpPr>
            <p:nvPr/>
          </p:nvSpPr>
          <p:spPr bwMode="auto">
            <a:xfrm>
              <a:off x="1449" y="658"/>
              <a:ext cx="631"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000000"/>
                  </a:solidFill>
                  <a:effectLst/>
                  <a:latin typeface="Calibri" pitchFamily="34" charset="0"/>
                  <a:cs typeface="Arial" pitchFamily="34" charset="0"/>
                </a:rPr>
                <a:t>Investment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Rectangle 27"/>
            <p:cNvSpPr>
              <a:spLocks noChangeArrowheads="1"/>
            </p:cNvSpPr>
            <p:nvPr/>
          </p:nvSpPr>
          <p:spPr bwMode="auto">
            <a:xfrm>
              <a:off x="1643" y="796"/>
              <a:ext cx="14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400" b="1" dirty="0">
                  <a:solidFill>
                    <a:srgbClr val="000000"/>
                  </a:solidFill>
                  <a:latin typeface="Calibri" pitchFamily="34" charset="0"/>
                </a:rPr>
                <a:t>3</a:t>
              </a:r>
              <a:r>
                <a:rPr kumimoji="0" lang="en-US" altLang="en-US" sz="1400" b="1" i="0" u="none" strike="noStrike" cap="none" normalizeH="0" baseline="0" dirty="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Rectangle 28"/>
            <p:cNvSpPr>
              <a:spLocks noChangeArrowheads="1"/>
            </p:cNvSpPr>
            <p:nvPr/>
          </p:nvSpPr>
          <p:spPr bwMode="auto">
            <a:xfrm>
              <a:off x="2181" y="940"/>
              <a:ext cx="354"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FFFFFF"/>
                  </a:solidFill>
                  <a:effectLst/>
                  <a:latin typeface="Calibri" pitchFamily="34" charset="0"/>
                  <a:cs typeface="Arial" pitchFamily="34" charset="0"/>
                </a:rPr>
                <a:t>Other</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Rectangle 29"/>
            <p:cNvSpPr>
              <a:spLocks noChangeArrowheads="1"/>
            </p:cNvSpPr>
            <p:nvPr/>
          </p:nvSpPr>
          <p:spPr bwMode="auto">
            <a:xfrm>
              <a:off x="2248" y="1078"/>
              <a:ext cx="19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400" b="1" dirty="0" smtClean="0">
                  <a:solidFill>
                    <a:srgbClr val="FFFFFF"/>
                  </a:solidFill>
                  <a:latin typeface="Calibri" pitchFamily="34" charset="0"/>
                </a:rPr>
                <a:t>10</a:t>
              </a:r>
              <a:r>
                <a:rPr kumimoji="0" lang="en-US" altLang="en-US" sz="1400" b="1" i="0" u="none" strike="noStrike" cap="none" normalizeH="0" baseline="0" dirty="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Rectangle 30"/>
            <p:cNvSpPr>
              <a:spLocks noChangeArrowheads="1"/>
            </p:cNvSpPr>
            <p:nvPr/>
          </p:nvSpPr>
          <p:spPr bwMode="auto">
            <a:xfrm>
              <a:off x="478" y="574"/>
              <a:ext cx="4187" cy="2988"/>
            </a:xfrm>
            <a:prstGeom prst="rect">
              <a:avLst/>
            </a:prstGeom>
            <a:noFill/>
            <a:ln w="9525" cap="flat">
              <a:solidFill>
                <a:srgbClr val="86868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286572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How the money is spent</a:t>
            </a:r>
            <a:endParaRPr lang="en-GB" dirty="0"/>
          </a:p>
        </p:txBody>
      </p:sp>
      <p:sp>
        <p:nvSpPr>
          <p:cNvPr id="4" name="Slide Number Placeholder 3"/>
          <p:cNvSpPr>
            <a:spLocks noGrp="1"/>
          </p:cNvSpPr>
          <p:nvPr>
            <p:ph type="sldNum" sz="quarter" idx="12"/>
          </p:nvPr>
        </p:nvSpPr>
        <p:spPr/>
        <p:txBody>
          <a:bodyPr/>
          <a:lstStyle/>
          <a:p>
            <a:pPr>
              <a:defRPr/>
            </a:pPr>
            <a:r>
              <a:rPr lang="en-US" smtClean="0"/>
              <a:t>Page </a:t>
            </a:r>
            <a:fld id="{9E417751-9DF5-4EF4-8E0B-CA9395E5B191}" type="slidenum">
              <a:rPr lang="en-US" smtClean="0"/>
              <a:pPr>
                <a:defRPr/>
              </a:pPr>
              <a:t>4</a:t>
            </a:fld>
            <a:endParaRPr lang="en-US"/>
          </a:p>
        </p:txBody>
      </p:sp>
      <p:grpSp>
        <p:nvGrpSpPr>
          <p:cNvPr id="3" name="Group 4"/>
          <p:cNvGrpSpPr>
            <a:grpSpLocks noChangeAspect="1"/>
          </p:cNvGrpSpPr>
          <p:nvPr/>
        </p:nvGrpSpPr>
        <p:grpSpPr bwMode="auto">
          <a:xfrm>
            <a:off x="755650" y="908050"/>
            <a:ext cx="6718300" cy="4681538"/>
            <a:chOff x="476" y="572"/>
            <a:chExt cx="4232" cy="2949"/>
          </a:xfrm>
        </p:grpSpPr>
        <p:sp>
          <p:nvSpPr>
            <p:cNvPr id="5" name="AutoShape 3"/>
            <p:cNvSpPr>
              <a:spLocks noChangeAspect="1" noChangeArrowheads="1" noTextEdit="1"/>
            </p:cNvSpPr>
            <p:nvPr/>
          </p:nvSpPr>
          <p:spPr bwMode="auto">
            <a:xfrm>
              <a:off x="476" y="572"/>
              <a:ext cx="4232" cy="2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 name="Rectangle 5"/>
            <p:cNvSpPr>
              <a:spLocks noChangeArrowheads="1"/>
            </p:cNvSpPr>
            <p:nvPr/>
          </p:nvSpPr>
          <p:spPr bwMode="auto">
            <a:xfrm>
              <a:off x="479" y="575"/>
              <a:ext cx="4226" cy="294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 name="Freeform 6"/>
            <p:cNvSpPr>
              <a:spLocks/>
            </p:cNvSpPr>
            <p:nvPr/>
          </p:nvSpPr>
          <p:spPr bwMode="auto">
            <a:xfrm>
              <a:off x="2592" y="851"/>
              <a:ext cx="1364" cy="1763"/>
            </a:xfrm>
            <a:custGeom>
              <a:avLst/>
              <a:gdLst>
                <a:gd name="T0" fmla="*/ 0 w 10782"/>
                <a:gd name="T1" fmla="*/ 9438 h 13927"/>
                <a:gd name="T2" fmla="*/ 8303 w 10782"/>
                <a:gd name="T3" fmla="*/ 13927 h 13927"/>
                <a:gd name="T4" fmla="*/ 4489 w 10782"/>
                <a:gd name="T5" fmla="*/ 1136 h 13927"/>
                <a:gd name="T6" fmla="*/ 0 w 10782"/>
                <a:gd name="T7" fmla="*/ 0 h 13927"/>
                <a:gd name="T8" fmla="*/ 0 w 10782"/>
                <a:gd name="T9" fmla="*/ 9438 h 13927"/>
              </a:gdLst>
              <a:ahLst/>
              <a:cxnLst>
                <a:cxn ang="0">
                  <a:pos x="T0" y="T1"/>
                </a:cxn>
                <a:cxn ang="0">
                  <a:pos x="T2" y="T3"/>
                </a:cxn>
                <a:cxn ang="0">
                  <a:pos x="T4" y="T5"/>
                </a:cxn>
                <a:cxn ang="0">
                  <a:pos x="T6" y="T7"/>
                </a:cxn>
                <a:cxn ang="0">
                  <a:pos x="T8" y="T9"/>
                </a:cxn>
              </a:cxnLst>
              <a:rect l="0" t="0" r="r" b="b"/>
              <a:pathLst>
                <a:path w="10782" h="13927">
                  <a:moveTo>
                    <a:pt x="0" y="9438"/>
                  </a:moveTo>
                  <a:lnTo>
                    <a:pt x="8303" y="13927"/>
                  </a:lnTo>
                  <a:cubicBezTo>
                    <a:pt x="10782" y="9342"/>
                    <a:pt x="9075" y="3615"/>
                    <a:pt x="4489" y="1136"/>
                  </a:cubicBezTo>
                  <a:cubicBezTo>
                    <a:pt x="3111" y="390"/>
                    <a:pt x="1568" y="0"/>
                    <a:pt x="0" y="0"/>
                  </a:cubicBezTo>
                  <a:lnTo>
                    <a:pt x="0" y="9438"/>
                  </a:lnTo>
                  <a:close/>
                </a:path>
              </a:pathLst>
            </a:custGeom>
            <a:solidFill>
              <a:srgbClr val="4572A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8" name="Freeform 7"/>
            <p:cNvSpPr>
              <a:spLocks/>
            </p:cNvSpPr>
            <p:nvPr/>
          </p:nvSpPr>
          <p:spPr bwMode="auto">
            <a:xfrm>
              <a:off x="2441" y="2046"/>
              <a:ext cx="1202" cy="1248"/>
            </a:xfrm>
            <a:custGeom>
              <a:avLst/>
              <a:gdLst>
                <a:gd name="T0" fmla="*/ 1194 w 9497"/>
                <a:gd name="T1" fmla="*/ 0 h 9857"/>
                <a:gd name="T2" fmla="*/ 0 w 9497"/>
                <a:gd name="T3" fmla="*/ 9363 h 9857"/>
                <a:gd name="T4" fmla="*/ 9497 w 9497"/>
                <a:gd name="T5" fmla="*/ 4489 h 9857"/>
                <a:gd name="T6" fmla="*/ 1194 w 9497"/>
                <a:gd name="T7" fmla="*/ 0 h 9857"/>
              </a:gdLst>
              <a:ahLst/>
              <a:cxnLst>
                <a:cxn ang="0">
                  <a:pos x="T0" y="T1"/>
                </a:cxn>
                <a:cxn ang="0">
                  <a:pos x="T2" y="T3"/>
                </a:cxn>
                <a:cxn ang="0">
                  <a:pos x="T4" y="T5"/>
                </a:cxn>
                <a:cxn ang="0">
                  <a:pos x="T6" y="T7"/>
                </a:cxn>
              </a:cxnLst>
              <a:rect l="0" t="0" r="r" b="b"/>
              <a:pathLst>
                <a:path w="9497" h="9857">
                  <a:moveTo>
                    <a:pt x="1194" y="0"/>
                  </a:moveTo>
                  <a:lnTo>
                    <a:pt x="0" y="9363"/>
                  </a:lnTo>
                  <a:cubicBezTo>
                    <a:pt x="3869" y="9857"/>
                    <a:pt x="7642" y="7920"/>
                    <a:pt x="9497" y="4489"/>
                  </a:cubicBezTo>
                  <a:lnTo>
                    <a:pt x="1194" y="0"/>
                  </a:lnTo>
                  <a:close/>
                </a:path>
              </a:pathLst>
            </a:custGeom>
            <a:solidFill>
              <a:srgbClr val="AA4643"/>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9" name="Freeform 8"/>
            <p:cNvSpPr>
              <a:spLocks/>
            </p:cNvSpPr>
            <p:nvPr/>
          </p:nvSpPr>
          <p:spPr bwMode="auto">
            <a:xfrm>
              <a:off x="1555" y="2046"/>
              <a:ext cx="1037" cy="1185"/>
            </a:xfrm>
            <a:custGeom>
              <a:avLst/>
              <a:gdLst>
                <a:gd name="T0" fmla="*/ 8197 w 8197"/>
                <a:gd name="T1" fmla="*/ 0 h 9363"/>
                <a:gd name="T2" fmla="*/ 0 w 8197"/>
                <a:gd name="T3" fmla="*/ 4679 h 9363"/>
                <a:gd name="T4" fmla="*/ 7003 w 8197"/>
                <a:gd name="T5" fmla="*/ 9363 h 9363"/>
                <a:gd name="T6" fmla="*/ 8197 w 8197"/>
                <a:gd name="T7" fmla="*/ 0 h 9363"/>
              </a:gdLst>
              <a:ahLst/>
              <a:cxnLst>
                <a:cxn ang="0">
                  <a:pos x="T0" y="T1"/>
                </a:cxn>
                <a:cxn ang="0">
                  <a:pos x="T2" y="T3"/>
                </a:cxn>
                <a:cxn ang="0">
                  <a:pos x="T4" y="T5"/>
                </a:cxn>
                <a:cxn ang="0">
                  <a:pos x="T6" y="T7"/>
                </a:cxn>
              </a:cxnLst>
              <a:rect l="0" t="0" r="r" b="b"/>
              <a:pathLst>
                <a:path w="8197" h="9363">
                  <a:moveTo>
                    <a:pt x="8197" y="0"/>
                  </a:moveTo>
                  <a:lnTo>
                    <a:pt x="0" y="4679"/>
                  </a:lnTo>
                  <a:cubicBezTo>
                    <a:pt x="1470" y="7254"/>
                    <a:pt x="4063" y="8988"/>
                    <a:pt x="7003" y="9363"/>
                  </a:cubicBezTo>
                  <a:lnTo>
                    <a:pt x="8197" y="0"/>
                  </a:lnTo>
                  <a:close/>
                </a:path>
              </a:pathLst>
            </a:custGeom>
            <a:solidFill>
              <a:srgbClr val="89A54E"/>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0" name="Freeform 9"/>
            <p:cNvSpPr>
              <a:spLocks/>
            </p:cNvSpPr>
            <p:nvPr/>
          </p:nvSpPr>
          <p:spPr bwMode="auto">
            <a:xfrm>
              <a:off x="1443" y="2046"/>
              <a:ext cx="1149" cy="592"/>
            </a:xfrm>
            <a:custGeom>
              <a:avLst/>
              <a:gdLst>
                <a:gd name="T0" fmla="*/ 9081 w 9081"/>
                <a:gd name="T1" fmla="*/ 0 h 4679"/>
                <a:gd name="T2" fmla="*/ 0 w 9081"/>
                <a:gd name="T3" fmla="*/ 2571 h 4679"/>
                <a:gd name="T4" fmla="*/ 884 w 9081"/>
                <a:gd name="T5" fmla="*/ 4679 h 4679"/>
                <a:gd name="T6" fmla="*/ 9081 w 9081"/>
                <a:gd name="T7" fmla="*/ 0 h 4679"/>
              </a:gdLst>
              <a:ahLst/>
              <a:cxnLst>
                <a:cxn ang="0">
                  <a:pos x="T0" y="T1"/>
                </a:cxn>
                <a:cxn ang="0">
                  <a:pos x="T2" y="T3"/>
                </a:cxn>
                <a:cxn ang="0">
                  <a:pos x="T4" y="T5"/>
                </a:cxn>
                <a:cxn ang="0">
                  <a:pos x="T6" y="T7"/>
                </a:cxn>
              </a:cxnLst>
              <a:rect l="0" t="0" r="r" b="b"/>
              <a:pathLst>
                <a:path w="9081" h="4679">
                  <a:moveTo>
                    <a:pt x="9081" y="0"/>
                  </a:moveTo>
                  <a:lnTo>
                    <a:pt x="0" y="2571"/>
                  </a:lnTo>
                  <a:cubicBezTo>
                    <a:pt x="208" y="3307"/>
                    <a:pt x="505" y="4015"/>
                    <a:pt x="884" y="4679"/>
                  </a:cubicBezTo>
                  <a:lnTo>
                    <a:pt x="9081" y="0"/>
                  </a:lnTo>
                  <a:close/>
                </a:path>
              </a:pathLst>
            </a:custGeom>
            <a:solidFill>
              <a:srgbClr val="71588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1" name="Freeform 10"/>
            <p:cNvSpPr>
              <a:spLocks/>
            </p:cNvSpPr>
            <p:nvPr/>
          </p:nvSpPr>
          <p:spPr bwMode="auto">
            <a:xfrm>
              <a:off x="1385" y="1863"/>
              <a:ext cx="1207" cy="509"/>
            </a:xfrm>
            <a:custGeom>
              <a:avLst/>
              <a:gdLst>
                <a:gd name="T0" fmla="*/ 9535 w 9535"/>
                <a:gd name="T1" fmla="*/ 1446 h 4017"/>
                <a:gd name="T2" fmla="*/ 208 w 9535"/>
                <a:gd name="T3" fmla="*/ 0 h 4017"/>
                <a:gd name="T4" fmla="*/ 454 w 9535"/>
                <a:gd name="T5" fmla="*/ 4017 h 4017"/>
                <a:gd name="T6" fmla="*/ 9535 w 9535"/>
                <a:gd name="T7" fmla="*/ 1446 h 4017"/>
              </a:gdLst>
              <a:ahLst/>
              <a:cxnLst>
                <a:cxn ang="0">
                  <a:pos x="T0" y="T1"/>
                </a:cxn>
                <a:cxn ang="0">
                  <a:pos x="T2" y="T3"/>
                </a:cxn>
                <a:cxn ang="0">
                  <a:pos x="T4" y="T5"/>
                </a:cxn>
                <a:cxn ang="0">
                  <a:pos x="T6" y="T7"/>
                </a:cxn>
              </a:cxnLst>
              <a:rect l="0" t="0" r="r" b="b"/>
              <a:pathLst>
                <a:path w="9535" h="4017">
                  <a:moveTo>
                    <a:pt x="9535" y="1446"/>
                  </a:moveTo>
                  <a:lnTo>
                    <a:pt x="208" y="0"/>
                  </a:lnTo>
                  <a:cubicBezTo>
                    <a:pt x="0" y="1341"/>
                    <a:pt x="84" y="2711"/>
                    <a:pt x="454" y="4017"/>
                  </a:cubicBezTo>
                  <a:lnTo>
                    <a:pt x="9535" y="1446"/>
                  </a:lnTo>
                  <a:close/>
                </a:path>
              </a:pathLst>
            </a:custGeom>
            <a:solidFill>
              <a:srgbClr val="4198A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2" name="Freeform 11"/>
            <p:cNvSpPr>
              <a:spLocks/>
            </p:cNvSpPr>
            <p:nvPr/>
          </p:nvSpPr>
          <p:spPr bwMode="auto">
            <a:xfrm>
              <a:off x="1412" y="1414"/>
              <a:ext cx="1180" cy="632"/>
            </a:xfrm>
            <a:custGeom>
              <a:avLst/>
              <a:gdLst>
                <a:gd name="T0" fmla="*/ 9327 w 9327"/>
                <a:gd name="T1" fmla="*/ 4996 h 4996"/>
                <a:gd name="T2" fmla="*/ 1320 w 9327"/>
                <a:gd name="T3" fmla="*/ 0 h 4996"/>
                <a:gd name="T4" fmla="*/ 0 w 9327"/>
                <a:gd name="T5" fmla="*/ 3550 h 4996"/>
                <a:gd name="T6" fmla="*/ 9327 w 9327"/>
                <a:gd name="T7" fmla="*/ 4996 h 4996"/>
              </a:gdLst>
              <a:ahLst/>
              <a:cxnLst>
                <a:cxn ang="0">
                  <a:pos x="T0" y="T1"/>
                </a:cxn>
                <a:cxn ang="0">
                  <a:pos x="T2" y="T3"/>
                </a:cxn>
                <a:cxn ang="0">
                  <a:pos x="T4" y="T5"/>
                </a:cxn>
                <a:cxn ang="0">
                  <a:pos x="T6" y="T7"/>
                </a:cxn>
              </a:cxnLst>
              <a:rect l="0" t="0" r="r" b="b"/>
              <a:pathLst>
                <a:path w="9327" h="4996">
                  <a:moveTo>
                    <a:pt x="9327" y="4996"/>
                  </a:moveTo>
                  <a:lnTo>
                    <a:pt x="1320" y="0"/>
                  </a:lnTo>
                  <a:cubicBezTo>
                    <a:pt x="645" y="1082"/>
                    <a:pt x="196" y="2289"/>
                    <a:pt x="0" y="3550"/>
                  </a:cubicBezTo>
                  <a:lnTo>
                    <a:pt x="9327" y="4996"/>
                  </a:lnTo>
                  <a:close/>
                </a:path>
              </a:pathLst>
            </a:custGeom>
            <a:solidFill>
              <a:srgbClr val="DB843D"/>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3" name="Freeform 12"/>
            <p:cNvSpPr>
              <a:spLocks/>
            </p:cNvSpPr>
            <p:nvPr/>
          </p:nvSpPr>
          <p:spPr bwMode="auto">
            <a:xfrm>
              <a:off x="1579" y="1140"/>
              <a:ext cx="1013" cy="906"/>
            </a:xfrm>
            <a:custGeom>
              <a:avLst/>
              <a:gdLst>
                <a:gd name="T0" fmla="*/ 8007 w 8007"/>
                <a:gd name="T1" fmla="*/ 7155 h 7155"/>
                <a:gd name="T2" fmla="*/ 1852 w 8007"/>
                <a:gd name="T3" fmla="*/ 0 h 7155"/>
                <a:gd name="T4" fmla="*/ 0 w 8007"/>
                <a:gd name="T5" fmla="*/ 2159 h 7155"/>
                <a:gd name="T6" fmla="*/ 8007 w 8007"/>
                <a:gd name="T7" fmla="*/ 7155 h 7155"/>
              </a:gdLst>
              <a:ahLst/>
              <a:cxnLst>
                <a:cxn ang="0">
                  <a:pos x="T0" y="T1"/>
                </a:cxn>
                <a:cxn ang="0">
                  <a:pos x="T2" y="T3"/>
                </a:cxn>
                <a:cxn ang="0">
                  <a:pos x="T4" y="T5"/>
                </a:cxn>
                <a:cxn ang="0">
                  <a:pos x="T6" y="T7"/>
                </a:cxn>
              </a:cxnLst>
              <a:rect l="0" t="0" r="r" b="b"/>
              <a:pathLst>
                <a:path w="8007" h="7155">
                  <a:moveTo>
                    <a:pt x="8007" y="7155"/>
                  </a:moveTo>
                  <a:lnTo>
                    <a:pt x="1852" y="0"/>
                  </a:lnTo>
                  <a:cubicBezTo>
                    <a:pt x="1129" y="622"/>
                    <a:pt x="505" y="1350"/>
                    <a:pt x="0" y="2159"/>
                  </a:cubicBezTo>
                  <a:lnTo>
                    <a:pt x="8007" y="7155"/>
                  </a:lnTo>
                  <a:close/>
                </a:path>
              </a:pathLst>
            </a:custGeom>
            <a:solidFill>
              <a:srgbClr val="93A9C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13"/>
            <p:cNvSpPr>
              <a:spLocks/>
            </p:cNvSpPr>
            <p:nvPr/>
          </p:nvSpPr>
          <p:spPr bwMode="auto">
            <a:xfrm>
              <a:off x="1813" y="851"/>
              <a:ext cx="779" cy="1195"/>
            </a:xfrm>
            <a:custGeom>
              <a:avLst/>
              <a:gdLst>
                <a:gd name="T0" fmla="*/ 6155 w 6155"/>
                <a:gd name="T1" fmla="*/ 9438 h 9438"/>
                <a:gd name="T2" fmla="*/ 6155 w 6155"/>
                <a:gd name="T3" fmla="*/ 0 h 9438"/>
                <a:gd name="T4" fmla="*/ 0 w 6155"/>
                <a:gd name="T5" fmla="*/ 2283 h 9438"/>
                <a:gd name="T6" fmla="*/ 6155 w 6155"/>
                <a:gd name="T7" fmla="*/ 9438 h 9438"/>
              </a:gdLst>
              <a:ahLst/>
              <a:cxnLst>
                <a:cxn ang="0">
                  <a:pos x="T0" y="T1"/>
                </a:cxn>
                <a:cxn ang="0">
                  <a:pos x="T2" y="T3"/>
                </a:cxn>
                <a:cxn ang="0">
                  <a:pos x="T4" y="T5"/>
                </a:cxn>
                <a:cxn ang="0">
                  <a:pos x="T6" y="T7"/>
                </a:cxn>
              </a:cxnLst>
              <a:rect l="0" t="0" r="r" b="b"/>
              <a:pathLst>
                <a:path w="6155" h="9438">
                  <a:moveTo>
                    <a:pt x="6155" y="9438"/>
                  </a:moveTo>
                  <a:lnTo>
                    <a:pt x="6155" y="0"/>
                  </a:lnTo>
                  <a:cubicBezTo>
                    <a:pt x="3897" y="0"/>
                    <a:pt x="1713" y="810"/>
                    <a:pt x="0" y="2283"/>
                  </a:cubicBezTo>
                  <a:lnTo>
                    <a:pt x="6155" y="9438"/>
                  </a:lnTo>
                  <a:close/>
                </a:path>
              </a:pathLst>
            </a:custGeom>
            <a:solidFill>
              <a:srgbClr val="D1939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5" name="Rectangle 14"/>
            <p:cNvSpPr>
              <a:spLocks noChangeArrowheads="1"/>
            </p:cNvSpPr>
            <p:nvPr/>
          </p:nvSpPr>
          <p:spPr bwMode="auto">
            <a:xfrm>
              <a:off x="2906" y="1486"/>
              <a:ext cx="569"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University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5"/>
            <p:cNvSpPr>
              <a:spLocks noChangeArrowheads="1"/>
            </p:cNvSpPr>
            <p:nvPr/>
          </p:nvSpPr>
          <p:spPr bwMode="auto">
            <a:xfrm>
              <a:off x="3406" y="1486"/>
              <a:ext cx="101"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16"/>
            <p:cNvSpPr>
              <a:spLocks noChangeArrowheads="1"/>
            </p:cNvSpPr>
            <p:nvPr/>
          </p:nvSpPr>
          <p:spPr bwMode="auto">
            <a:xfrm>
              <a:off x="2875" y="1631"/>
              <a:ext cx="669"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funded staff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17"/>
            <p:cNvSpPr>
              <a:spLocks noChangeArrowheads="1"/>
            </p:cNvSpPr>
            <p:nvPr/>
          </p:nvSpPr>
          <p:spPr bwMode="auto">
            <a:xfrm>
              <a:off x="3072" y="1775"/>
              <a:ext cx="21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dirty="0" smtClean="0">
                  <a:ln>
                    <a:noFill/>
                  </a:ln>
                  <a:solidFill>
                    <a:srgbClr val="FFFFFF"/>
                  </a:solidFill>
                  <a:effectLst/>
                  <a:latin typeface="Calibri" pitchFamily="34" charset="0"/>
                  <a:cs typeface="Arial" pitchFamily="34" charset="0"/>
                </a:rPr>
                <a:t>33%</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18"/>
            <p:cNvSpPr>
              <a:spLocks noChangeArrowheads="1"/>
            </p:cNvSpPr>
            <p:nvPr/>
          </p:nvSpPr>
          <p:spPr bwMode="auto">
            <a:xfrm>
              <a:off x="2731" y="2537"/>
              <a:ext cx="513"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Research</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19"/>
            <p:cNvSpPr>
              <a:spLocks noChangeArrowheads="1"/>
            </p:cNvSpPr>
            <p:nvPr/>
          </p:nvSpPr>
          <p:spPr bwMode="auto">
            <a:xfrm>
              <a:off x="3175" y="2537"/>
              <a:ext cx="101"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20"/>
            <p:cNvSpPr>
              <a:spLocks noChangeArrowheads="1"/>
            </p:cNvSpPr>
            <p:nvPr/>
          </p:nvSpPr>
          <p:spPr bwMode="auto">
            <a:xfrm>
              <a:off x="2672" y="2681"/>
              <a:ext cx="669"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funded staff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21"/>
            <p:cNvSpPr>
              <a:spLocks noChangeArrowheads="1"/>
            </p:cNvSpPr>
            <p:nvPr/>
          </p:nvSpPr>
          <p:spPr bwMode="auto">
            <a:xfrm>
              <a:off x="2868" y="2825"/>
              <a:ext cx="21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500" b="1" dirty="0" smtClean="0">
                  <a:solidFill>
                    <a:srgbClr val="FFFFFF"/>
                  </a:solidFill>
                  <a:latin typeface="Calibri" pitchFamily="34" charset="0"/>
                </a:rPr>
                <a:t>20</a:t>
              </a:r>
              <a:r>
                <a:rPr kumimoji="0" lang="en-US" altLang="en-US" sz="1500" b="1" i="0" u="none" strike="noStrike" cap="none" normalizeH="0" baseline="0" dirty="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22"/>
            <p:cNvSpPr>
              <a:spLocks noChangeArrowheads="1"/>
            </p:cNvSpPr>
            <p:nvPr/>
          </p:nvSpPr>
          <p:spPr bwMode="auto">
            <a:xfrm>
              <a:off x="1884" y="2475"/>
              <a:ext cx="513"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Research</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Rectangle 23"/>
            <p:cNvSpPr>
              <a:spLocks noChangeArrowheads="1"/>
            </p:cNvSpPr>
            <p:nvPr/>
          </p:nvSpPr>
          <p:spPr bwMode="auto">
            <a:xfrm>
              <a:off x="2328" y="2475"/>
              <a:ext cx="101"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4"/>
            <p:cNvSpPr>
              <a:spLocks noChangeArrowheads="1"/>
            </p:cNvSpPr>
            <p:nvPr/>
          </p:nvSpPr>
          <p:spPr bwMode="auto">
            <a:xfrm>
              <a:off x="1821" y="2620"/>
              <a:ext cx="637"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funded non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 name="Rectangle 25"/>
            <p:cNvSpPr>
              <a:spLocks noChangeArrowheads="1"/>
            </p:cNvSpPr>
            <p:nvPr/>
          </p:nvSpPr>
          <p:spPr bwMode="auto">
            <a:xfrm>
              <a:off x="2390" y="2620"/>
              <a:ext cx="101"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Rectangle 26"/>
            <p:cNvSpPr>
              <a:spLocks noChangeArrowheads="1"/>
            </p:cNvSpPr>
            <p:nvPr/>
          </p:nvSpPr>
          <p:spPr bwMode="auto">
            <a:xfrm>
              <a:off x="2014" y="2764"/>
              <a:ext cx="287"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staff</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Rectangle 27"/>
            <p:cNvSpPr>
              <a:spLocks noChangeArrowheads="1"/>
            </p:cNvSpPr>
            <p:nvPr/>
          </p:nvSpPr>
          <p:spPr bwMode="auto">
            <a:xfrm>
              <a:off x="2021" y="2908"/>
              <a:ext cx="272"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dirty="0" smtClean="0">
                  <a:ln>
                    <a:noFill/>
                  </a:ln>
                  <a:solidFill>
                    <a:srgbClr val="FFFFFF"/>
                  </a:solidFill>
                  <a:effectLst/>
                  <a:latin typeface="Calibri" pitchFamily="34" charset="0"/>
                  <a:cs typeface="Arial" pitchFamily="34" charset="0"/>
                </a:rPr>
                <a:t>15%</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Rectangle 28"/>
            <p:cNvSpPr>
              <a:spLocks noChangeArrowheads="1"/>
            </p:cNvSpPr>
            <p:nvPr/>
          </p:nvSpPr>
          <p:spPr bwMode="auto">
            <a:xfrm>
              <a:off x="903" y="2511"/>
              <a:ext cx="661"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000000"/>
                  </a:solidFill>
                  <a:effectLst/>
                  <a:latin typeface="Calibri" pitchFamily="34" charset="0"/>
                  <a:cs typeface="Arial" pitchFamily="34" charset="0"/>
                </a:rPr>
                <a:t>Bursaries &amp;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Rectangle 29"/>
            <p:cNvSpPr>
              <a:spLocks noChangeArrowheads="1"/>
            </p:cNvSpPr>
            <p:nvPr/>
          </p:nvSpPr>
          <p:spPr bwMode="auto">
            <a:xfrm>
              <a:off x="883" y="2656"/>
              <a:ext cx="674"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000000"/>
                  </a:solidFill>
                  <a:effectLst/>
                  <a:latin typeface="Calibri" pitchFamily="34" charset="0"/>
                  <a:cs typeface="Arial" pitchFamily="34" charset="0"/>
                </a:rPr>
                <a:t>scholarships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Rectangle 30"/>
            <p:cNvSpPr>
              <a:spLocks noChangeArrowheads="1"/>
            </p:cNvSpPr>
            <p:nvPr/>
          </p:nvSpPr>
          <p:spPr bwMode="auto">
            <a:xfrm>
              <a:off x="1112" y="2800"/>
              <a:ext cx="212"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000000"/>
                  </a:solidFill>
                  <a:effectLst/>
                  <a:latin typeface="Calibri" pitchFamily="34" charset="0"/>
                  <a:cs typeface="Arial" pitchFamily="34" charset="0"/>
                </a:rPr>
                <a:t>4%</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0" name="Rectangle 31"/>
            <p:cNvSpPr>
              <a:spLocks noChangeArrowheads="1"/>
            </p:cNvSpPr>
            <p:nvPr/>
          </p:nvSpPr>
          <p:spPr bwMode="auto">
            <a:xfrm>
              <a:off x="1478" y="1973"/>
              <a:ext cx="512"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Premises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1" name="Rectangle 32"/>
            <p:cNvSpPr>
              <a:spLocks noChangeArrowheads="1"/>
            </p:cNvSpPr>
            <p:nvPr/>
          </p:nvSpPr>
          <p:spPr bwMode="auto">
            <a:xfrm>
              <a:off x="1627" y="2118"/>
              <a:ext cx="149"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500" b="1" dirty="0">
                  <a:solidFill>
                    <a:srgbClr val="FFFFFF"/>
                  </a:solidFill>
                  <a:latin typeface="Calibri" pitchFamily="34" charset="0"/>
                </a:rPr>
                <a:t>9</a:t>
              </a:r>
              <a:r>
                <a:rPr kumimoji="0" lang="en-US" altLang="en-US" sz="1500" b="1" i="0" u="none" strike="noStrike" cap="none" normalizeH="0" baseline="0" dirty="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3" name="Rectangle 33"/>
            <p:cNvSpPr>
              <a:spLocks noChangeArrowheads="1"/>
            </p:cNvSpPr>
            <p:nvPr/>
          </p:nvSpPr>
          <p:spPr bwMode="auto">
            <a:xfrm>
              <a:off x="819" y="1480"/>
              <a:ext cx="701"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000000"/>
                  </a:solidFill>
                  <a:effectLst/>
                  <a:latin typeface="Calibri" pitchFamily="34" charset="0"/>
                  <a:cs typeface="Arial" pitchFamily="34" charset="0"/>
                </a:rPr>
                <a:t>Depreciation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4" name="Rectangle 34"/>
            <p:cNvSpPr>
              <a:spLocks noChangeArrowheads="1"/>
            </p:cNvSpPr>
            <p:nvPr/>
          </p:nvSpPr>
          <p:spPr bwMode="auto">
            <a:xfrm>
              <a:off x="1062" y="1624"/>
              <a:ext cx="149"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500" b="1" dirty="0">
                  <a:solidFill>
                    <a:srgbClr val="000000"/>
                  </a:solidFill>
                  <a:latin typeface="Calibri" pitchFamily="34" charset="0"/>
                </a:rPr>
                <a:t>5</a:t>
              </a:r>
              <a:r>
                <a:rPr kumimoji="0" lang="en-US" altLang="en-US" sz="1500" b="1" i="0" u="none" strike="noStrike" cap="none" normalizeH="0" baseline="0" dirty="0" smtClean="0">
                  <a:ln>
                    <a:noFill/>
                  </a:ln>
                  <a:solidFill>
                    <a:srgbClr val="000000"/>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5" name="Rectangle 35"/>
            <p:cNvSpPr>
              <a:spLocks noChangeArrowheads="1"/>
            </p:cNvSpPr>
            <p:nvPr/>
          </p:nvSpPr>
          <p:spPr bwMode="auto">
            <a:xfrm>
              <a:off x="1060" y="828"/>
              <a:ext cx="713"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000000"/>
                  </a:solidFill>
                  <a:effectLst/>
                  <a:latin typeface="Calibri" pitchFamily="34" charset="0"/>
                  <a:cs typeface="Arial" pitchFamily="34" charset="0"/>
                </a:rPr>
                <a:t>Payments to </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6" name="Rectangle 36"/>
            <p:cNvSpPr>
              <a:spLocks noChangeArrowheads="1"/>
            </p:cNvSpPr>
            <p:nvPr/>
          </p:nvSpPr>
          <p:spPr bwMode="auto">
            <a:xfrm>
              <a:off x="1161" y="973"/>
              <a:ext cx="474"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000000"/>
                  </a:solidFill>
                  <a:effectLst/>
                  <a:latin typeface="Calibri" pitchFamily="34" charset="0"/>
                  <a:cs typeface="Arial" pitchFamily="34" charset="0"/>
                </a:rPr>
                <a:t>Colleges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7" name="Rectangle 37"/>
            <p:cNvSpPr>
              <a:spLocks noChangeArrowheads="1"/>
            </p:cNvSpPr>
            <p:nvPr/>
          </p:nvSpPr>
          <p:spPr bwMode="auto">
            <a:xfrm>
              <a:off x="1292" y="1116"/>
              <a:ext cx="212"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000000"/>
                  </a:solidFill>
                  <a:effectLst/>
                  <a:latin typeface="Calibri" pitchFamily="34" charset="0"/>
                  <a:cs typeface="Arial" pitchFamily="34" charset="0"/>
                </a:rPr>
                <a:t>5%</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8" name="Rectangle 38"/>
            <p:cNvSpPr>
              <a:spLocks noChangeArrowheads="1"/>
            </p:cNvSpPr>
            <p:nvPr/>
          </p:nvSpPr>
          <p:spPr bwMode="auto">
            <a:xfrm>
              <a:off x="2123" y="986"/>
              <a:ext cx="351"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smtClean="0">
                  <a:ln>
                    <a:noFill/>
                  </a:ln>
                  <a:solidFill>
                    <a:srgbClr val="FFFFFF"/>
                  </a:solidFill>
                  <a:effectLst/>
                  <a:latin typeface="Calibri" pitchFamily="34" charset="0"/>
                  <a:cs typeface="Arial" pitchFamily="34" charset="0"/>
                </a:rPr>
                <a:t>Other</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9" name="Rectangle 39"/>
            <p:cNvSpPr>
              <a:spLocks noChangeArrowheads="1"/>
            </p:cNvSpPr>
            <p:nvPr/>
          </p:nvSpPr>
          <p:spPr bwMode="auto">
            <a:xfrm>
              <a:off x="2164" y="1131"/>
              <a:ext cx="149"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500" b="1" dirty="0">
                  <a:solidFill>
                    <a:srgbClr val="FFFFFF"/>
                  </a:solidFill>
                  <a:latin typeface="Calibri" pitchFamily="34" charset="0"/>
                </a:rPr>
                <a:t>9</a:t>
              </a:r>
              <a:r>
                <a:rPr kumimoji="0" lang="en-US" altLang="en-US" sz="1500" b="1" i="0" u="none" strike="noStrike" cap="none" normalizeH="0" baseline="0" dirty="0" smtClean="0">
                  <a:ln>
                    <a:noFill/>
                  </a:ln>
                  <a:solidFill>
                    <a:srgbClr val="FFFFFF"/>
                  </a:solidFill>
                  <a:effectLst/>
                  <a:latin typeface="Calibri" pitchFamily="34" charset="0"/>
                  <a:cs typeface="Arial" pitchFamily="34" charset="0"/>
                </a:rPr>
                <a: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130" name="Rectangle 40"/>
            <p:cNvSpPr>
              <a:spLocks noChangeArrowheads="1"/>
            </p:cNvSpPr>
            <p:nvPr/>
          </p:nvSpPr>
          <p:spPr bwMode="auto">
            <a:xfrm>
              <a:off x="479" y="575"/>
              <a:ext cx="4226" cy="2943"/>
            </a:xfrm>
            <a:prstGeom prst="rect">
              <a:avLst/>
            </a:prstGeom>
            <a:noFill/>
            <a:ln w="9525" cap="flat">
              <a:solidFill>
                <a:srgbClr val="86868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60182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Income by main funding sources</a:t>
            </a:r>
            <a:br>
              <a:rPr lang="en-GB" dirty="0" smtClean="0"/>
            </a:br>
            <a:endParaRPr lang="en-GB" dirty="0"/>
          </a:p>
        </p:txBody>
      </p:sp>
      <p:sp>
        <p:nvSpPr>
          <p:cNvPr id="8" name="Slide Number Placeholder 7"/>
          <p:cNvSpPr>
            <a:spLocks noGrp="1"/>
          </p:cNvSpPr>
          <p:nvPr>
            <p:ph type="sldNum" sz="quarter" idx="12"/>
          </p:nvPr>
        </p:nvSpPr>
        <p:spPr/>
        <p:txBody>
          <a:bodyPr/>
          <a:lstStyle/>
          <a:p>
            <a:pPr>
              <a:defRPr/>
            </a:pPr>
            <a:r>
              <a:rPr lang="en-US" smtClean="0"/>
              <a:t>Page </a:t>
            </a:r>
            <a:fld id="{9E417751-9DF5-4EF4-8E0B-CA9395E5B191}" type="slidenum">
              <a:rPr lang="en-US" smtClean="0"/>
              <a:pPr>
                <a:defRPr/>
              </a:pPr>
              <a:t>5</a:t>
            </a:fld>
            <a:endParaRPr lang="en-US"/>
          </a:p>
        </p:txBody>
      </p:sp>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 y="1304925"/>
            <a:ext cx="8761413" cy="424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170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Overheads not keeping up with growth in research income</a:t>
            </a:r>
            <a:endParaRPr lang="en-GB"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7" y="1484784"/>
            <a:ext cx="7964399"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5349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9128" y="357871"/>
            <a:ext cx="7535492" cy="590131"/>
          </a:xfrm>
          <a:prstGeom prst="rect">
            <a:avLst/>
          </a:prstGeom>
          <a:noFill/>
        </p:spPr>
        <p:txBody>
          <a:bodyPr wrap="square" lIns="96744" tIns="48372" rIns="96744" bIns="48372" rtlCol="0">
            <a:spAutoFit/>
          </a:bodyPr>
          <a:lstStyle/>
          <a:p>
            <a:pPr algn="ctr"/>
            <a:r>
              <a:rPr lang="en-US" sz="3200" dirty="0">
                <a:solidFill>
                  <a:srgbClr val="002147"/>
                </a:solidFill>
                <a:latin typeface="+mj-lt"/>
                <a:ea typeface="+mj-ea"/>
                <a:cs typeface="+mj-cs"/>
              </a:rPr>
              <a:t>Not meeting </a:t>
            </a:r>
            <a:r>
              <a:rPr lang="en-US" sz="3200" dirty="0" smtClean="0">
                <a:solidFill>
                  <a:srgbClr val="002147"/>
                </a:solidFill>
                <a:latin typeface="+mj-lt"/>
                <a:ea typeface="+mj-ea"/>
                <a:cs typeface="+mj-cs"/>
              </a:rPr>
              <a:t>financial target</a:t>
            </a:r>
            <a:endParaRPr lang="en-US" sz="3200" dirty="0">
              <a:solidFill>
                <a:srgbClr val="002147"/>
              </a:solidFill>
              <a:latin typeface="+mj-lt"/>
              <a:ea typeface="+mj-ea"/>
              <a:cs typeface="+mj-cs"/>
            </a:endParaRPr>
          </a:p>
        </p:txBody>
      </p:sp>
      <p:graphicFrame>
        <p:nvGraphicFramePr>
          <p:cNvPr id="5" name="Content Placeholder 3"/>
          <p:cNvGraphicFramePr>
            <a:graphicFrameLocks/>
          </p:cNvGraphicFramePr>
          <p:nvPr>
            <p:extLst>
              <p:ext uri="{D42A27DB-BD31-4B8C-83A1-F6EECF244321}">
                <p14:modId xmlns:p14="http://schemas.microsoft.com/office/powerpoint/2010/main" val="1522892187"/>
              </p:ext>
            </p:extLst>
          </p:nvPr>
        </p:nvGraphicFramePr>
        <p:xfrm>
          <a:off x="669128" y="1117816"/>
          <a:ext cx="7892432" cy="4575919"/>
        </p:xfrm>
        <a:graphic>
          <a:graphicData uri="http://schemas.openxmlformats.org/drawingml/2006/chart">
            <c:chart xmlns:c="http://schemas.openxmlformats.org/drawingml/2006/chart" xmlns:r="http://schemas.openxmlformats.org/officeDocument/2006/relationships" r:id="rId3"/>
          </a:graphicData>
        </a:graphic>
      </p:graphicFrame>
      <p:sp>
        <p:nvSpPr>
          <p:cNvPr id="3" name="Oval 2"/>
          <p:cNvSpPr/>
          <p:nvPr/>
        </p:nvSpPr>
        <p:spPr>
          <a:xfrm>
            <a:off x="3761587" y="3242299"/>
            <a:ext cx="395239" cy="326954"/>
          </a:xfrm>
          <a:prstGeom prst="ellipse">
            <a:avLst/>
          </a:prstGeom>
          <a:noFill/>
          <a:ln w="28575">
            <a:solidFill>
              <a:schemeClr val="accent2"/>
            </a:solidFill>
          </a:ln>
        </p:spPr>
        <p:style>
          <a:lnRef idx="1">
            <a:schemeClr val="accent1"/>
          </a:lnRef>
          <a:fillRef idx="3">
            <a:schemeClr val="accent1"/>
          </a:fillRef>
          <a:effectRef idx="2">
            <a:schemeClr val="accent1"/>
          </a:effectRef>
          <a:fontRef idx="minor">
            <a:schemeClr val="lt1"/>
          </a:fontRef>
        </p:style>
        <p:txBody>
          <a:bodyPr lIns="96744" tIns="48372" rIns="96744" bIns="48372" rtlCol="0" anchor="ctr"/>
          <a:lstStyle/>
          <a:p>
            <a:pPr algn="ctr"/>
            <a:endParaRPr lang="en-GB"/>
          </a:p>
        </p:txBody>
      </p:sp>
    </p:spTree>
    <p:extLst>
      <p:ext uri="{BB962C8B-B14F-4D97-AF65-F5344CB8AC3E}">
        <p14:creationId xmlns:p14="http://schemas.microsoft.com/office/powerpoint/2010/main" val="4084552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dirty="0" smtClean="0"/>
              <a:t>Financial </a:t>
            </a:r>
            <a:r>
              <a:rPr lang="en-GB" dirty="0" smtClean="0"/>
              <a:t>overview: Budget 2015/16</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29991222"/>
              </p:ext>
            </p:extLst>
          </p:nvPr>
        </p:nvGraphicFramePr>
        <p:xfrm>
          <a:off x="685800" y="1511300"/>
          <a:ext cx="7270576" cy="3337560"/>
        </p:xfrm>
        <a:graphic>
          <a:graphicData uri="http://schemas.openxmlformats.org/drawingml/2006/table">
            <a:tbl>
              <a:tblPr firstRow="1" bandRow="1">
                <a:tableStyleId>{21E4AEA4-8DFA-4A89-87EB-49C32662AFE0}</a:tableStyleId>
              </a:tblPr>
              <a:tblGrid>
                <a:gridCol w="3742184"/>
                <a:gridCol w="1224136"/>
                <a:gridCol w="1224136"/>
                <a:gridCol w="1080120"/>
              </a:tblGrid>
              <a:tr h="370840">
                <a:tc>
                  <a:txBody>
                    <a:bodyPr/>
                    <a:lstStyle/>
                    <a:p>
                      <a:r>
                        <a:rPr lang="en-GB" dirty="0" smtClean="0"/>
                        <a:t>Medical</a:t>
                      </a:r>
                      <a:r>
                        <a:rPr lang="en-GB" baseline="0" dirty="0" smtClean="0"/>
                        <a:t> Sciences Division</a:t>
                      </a:r>
                      <a:endParaRPr lang="en-GB" dirty="0"/>
                    </a:p>
                  </a:txBody>
                  <a:tcPr/>
                </a:tc>
                <a:tc>
                  <a:txBody>
                    <a:bodyPr/>
                    <a:lstStyle/>
                    <a:p>
                      <a:pPr algn="ctr"/>
                      <a:r>
                        <a:rPr lang="en-GB" dirty="0" smtClean="0"/>
                        <a:t>Research</a:t>
                      </a:r>
                      <a:endParaRPr lang="en-GB" dirty="0"/>
                    </a:p>
                  </a:txBody>
                  <a:tcPr/>
                </a:tc>
                <a:tc>
                  <a:txBody>
                    <a:bodyPr/>
                    <a:lstStyle/>
                    <a:p>
                      <a:pPr algn="ctr"/>
                      <a:r>
                        <a:rPr lang="en-GB" i="0" dirty="0" smtClean="0"/>
                        <a:t>Other</a:t>
                      </a:r>
                      <a:endParaRPr lang="en-GB" i="0" dirty="0"/>
                    </a:p>
                  </a:txBody>
                  <a:tcPr/>
                </a:tc>
                <a:tc>
                  <a:txBody>
                    <a:bodyPr/>
                    <a:lstStyle/>
                    <a:p>
                      <a:pPr algn="ctr"/>
                      <a:r>
                        <a:rPr lang="en-GB" dirty="0" smtClean="0"/>
                        <a:t>total</a:t>
                      </a:r>
                      <a:endParaRPr lang="en-GB" dirty="0"/>
                    </a:p>
                  </a:txBody>
                  <a:tcPr/>
                </a:tc>
              </a:tr>
              <a:tr h="370840">
                <a:tc>
                  <a:txBody>
                    <a:bodyPr/>
                    <a:lstStyle/>
                    <a:p>
                      <a:endParaRPr lang="en-GB" b="1" dirty="0"/>
                    </a:p>
                  </a:txBody>
                  <a:tcPr/>
                </a:tc>
                <a:tc>
                  <a:txBody>
                    <a:bodyPr/>
                    <a:lstStyle/>
                    <a:p>
                      <a:pPr algn="ctr"/>
                      <a:r>
                        <a:rPr lang="en-GB" dirty="0" smtClean="0"/>
                        <a:t>£m</a:t>
                      </a:r>
                      <a:endParaRPr lang="en-GB" dirty="0"/>
                    </a:p>
                  </a:txBody>
                  <a:tcPr/>
                </a:tc>
                <a:tc>
                  <a:txBody>
                    <a:bodyPr/>
                    <a:lstStyle/>
                    <a:p>
                      <a:pPr algn="ctr"/>
                      <a:r>
                        <a:rPr lang="en-GB" i="0" dirty="0" smtClean="0"/>
                        <a:t>£m</a:t>
                      </a:r>
                      <a:endParaRPr lang="en-GB" i="0" dirty="0"/>
                    </a:p>
                  </a:txBody>
                  <a:tcPr/>
                </a:tc>
                <a:tc>
                  <a:txBody>
                    <a:bodyPr/>
                    <a:lstStyle/>
                    <a:p>
                      <a:pPr algn="ctr"/>
                      <a:r>
                        <a:rPr lang="en-GB" dirty="0" smtClean="0"/>
                        <a:t>£m</a:t>
                      </a:r>
                      <a:endParaRPr lang="en-GB" dirty="0"/>
                    </a:p>
                  </a:txBody>
                  <a:tcPr/>
                </a:tc>
              </a:tr>
              <a:tr h="370840">
                <a:tc>
                  <a:txBody>
                    <a:bodyPr/>
                    <a:lstStyle/>
                    <a:p>
                      <a:r>
                        <a:rPr lang="en-GB" dirty="0" smtClean="0"/>
                        <a:t>Income</a:t>
                      </a:r>
                      <a:endParaRPr lang="en-GB" dirty="0"/>
                    </a:p>
                  </a:txBody>
                  <a:tcPr/>
                </a:tc>
                <a:tc>
                  <a:txBody>
                    <a:bodyPr/>
                    <a:lstStyle/>
                    <a:p>
                      <a:pPr algn="r"/>
                      <a:r>
                        <a:rPr lang="en-GB" dirty="0" smtClean="0"/>
                        <a:t>305</a:t>
                      </a:r>
                      <a:endParaRPr lang="en-GB" dirty="0"/>
                    </a:p>
                  </a:txBody>
                  <a:tcPr/>
                </a:tc>
                <a:tc>
                  <a:txBody>
                    <a:bodyPr/>
                    <a:lstStyle/>
                    <a:p>
                      <a:pPr algn="r"/>
                      <a:r>
                        <a:rPr lang="en-GB" i="0" dirty="0" smtClean="0"/>
                        <a:t>185</a:t>
                      </a:r>
                      <a:endParaRPr lang="en-GB" i="0" dirty="0"/>
                    </a:p>
                  </a:txBody>
                  <a:tcPr/>
                </a:tc>
                <a:tc>
                  <a:txBody>
                    <a:bodyPr/>
                    <a:lstStyle/>
                    <a:p>
                      <a:pPr algn="r"/>
                      <a:r>
                        <a:rPr lang="en-GB" dirty="0" smtClean="0"/>
                        <a:t>490</a:t>
                      </a:r>
                      <a:endParaRPr lang="en-GB" dirty="0"/>
                    </a:p>
                  </a:txBody>
                  <a:tcPr/>
                </a:tc>
              </a:tr>
              <a:tr h="370840">
                <a:tc>
                  <a:txBody>
                    <a:bodyPr/>
                    <a:lstStyle/>
                    <a:p>
                      <a:r>
                        <a:rPr lang="en-GB" dirty="0" smtClean="0"/>
                        <a:t>Payroll</a:t>
                      </a:r>
                      <a:r>
                        <a:rPr lang="en-GB" baseline="0" dirty="0" smtClean="0"/>
                        <a:t> costs</a:t>
                      </a:r>
                      <a:endParaRPr lang="en-GB" dirty="0"/>
                    </a:p>
                  </a:txBody>
                  <a:tcPr/>
                </a:tc>
                <a:tc>
                  <a:txBody>
                    <a:bodyPr/>
                    <a:lstStyle/>
                    <a:p>
                      <a:pPr algn="r"/>
                      <a:r>
                        <a:rPr lang="en-GB" u="none" dirty="0" smtClean="0"/>
                        <a:t>(178)</a:t>
                      </a:r>
                      <a:endParaRPr lang="en-GB" u="none" dirty="0"/>
                    </a:p>
                  </a:txBody>
                  <a:tcPr/>
                </a:tc>
                <a:tc>
                  <a:txBody>
                    <a:bodyPr/>
                    <a:lstStyle/>
                    <a:p>
                      <a:pPr algn="r"/>
                      <a:r>
                        <a:rPr lang="en-GB" i="0" dirty="0" smtClean="0"/>
                        <a:t>(95)</a:t>
                      </a:r>
                      <a:endParaRPr lang="en-GB" i="0" dirty="0"/>
                    </a:p>
                  </a:txBody>
                  <a:tcPr/>
                </a:tc>
                <a:tc>
                  <a:txBody>
                    <a:bodyPr/>
                    <a:lstStyle/>
                    <a:p>
                      <a:pPr algn="r"/>
                      <a:r>
                        <a:rPr lang="en-GB" dirty="0" smtClean="0"/>
                        <a:t>(273)</a:t>
                      </a:r>
                      <a:endParaRPr lang="en-GB" dirty="0"/>
                    </a:p>
                  </a:txBody>
                  <a:tcPr/>
                </a:tc>
              </a:tr>
              <a:tr h="370840">
                <a:tc>
                  <a:txBody>
                    <a:bodyPr/>
                    <a:lstStyle/>
                    <a:p>
                      <a:r>
                        <a:rPr lang="en-GB" dirty="0" smtClean="0"/>
                        <a:t>Other costs</a:t>
                      </a:r>
                      <a:endParaRPr lang="en-GB" dirty="0"/>
                    </a:p>
                  </a:txBody>
                  <a:tcPr/>
                </a:tc>
                <a:tc>
                  <a:txBody>
                    <a:bodyPr/>
                    <a:lstStyle/>
                    <a:p>
                      <a:pPr algn="r"/>
                      <a:r>
                        <a:rPr lang="en-GB" u="none" dirty="0" smtClean="0"/>
                        <a:t>(127)</a:t>
                      </a:r>
                      <a:endParaRPr lang="en-GB" u="none" dirty="0"/>
                    </a:p>
                  </a:txBody>
                  <a:tcPr/>
                </a:tc>
                <a:tc>
                  <a:txBody>
                    <a:bodyPr/>
                    <a:lstStyle/>
                    <a:p>
                      <a:pPr algn="r"/>
                      <a:r>
                        <a:rPr lang="en-GB" i="0" u="none" dirty="0" smtClean="0"/>
                        <a:t>(86)</a:t>
                      </a:r>
                      <a:endParaRPr lang="en-GB" i="0" u="none" dirty="0"/>
                    </a:p>
                  </a:txBody>
                  <a:tcPr/>
                </a:tc>
                <a:tc>
                  <a:txBody>
                    <a:bodyPr/>
                    <a:lstStyle/>
                    <a:p>
                      <a:pPr algn="r"/>
                      <a:r>
                        <a:rPr lang="en-GB" u="none" dirty="0" smtClean="0"/>
                        <a:t>(213)</a:t>
                      </a:r>
                      <a:endParaRPr lang="en-GB" u="none" dirty="0"/>
                    </a:p>
                  </a:txBody>
                  <a:tcPr/>
                </a:tc>
              </a:tr>
              <a:tr h="370840">
                <a:tc>
                  <a:txBody>
                    <a:bodyPr/>
                    <a:lstStyle/>
                    <a:p>
                      <a:r>
                        <a:rPr lang="en-GB" dirty="0" smtClean="0"/>
                        <a:t>Total Expenditure</a:t>
                      </a:r>
                      <a:endParaRPr lang="en-GB" dirty="0"/>
                    </a:p>
                  </a:txBody>
                  <a:tcPr/>
                </a:tc>
                <a:tc>
                  <a:txBody>
                    <a:bodyPr/>
                    <a:lstStyle/>
                    <a:p>
                      <a:pPr algn="r"/>
                      <a:r>
                        <a:rPr lang="en-GB" u="none" dirty="0" smtClean="0"/>
                        <a:t>(305)</a:t>
                      </a:r>
                      <a:endParaRPr lang="en-GB" u="none" dirty="0"/>
                    </a:p>
                  </a:txBody>
                  <a:tcPr/>
                </a:tc>
                <a:tc>
                  <a:txBody>
                    <a:bodyPr/>
                    <a:lstStyle/>
                    <a:p>
                      <a:pPr algn="r"/>
                      <a:r>
                        <a:rPr lang="en-GB" i="0" u="none" dirty="0" smtClean="0"/>
                        <a:t>(181)</a:t>
                      </a:r>
                      <a:endParaRPr lang="en-GB" i="0" u="none" dirty="0"/>
                    </a:p>
                  </a:txBody>
                  <a:tcPr/>
                </a:tc>
                <a:tc>
                  <a:txBody>
                    <a:bodyPr/>
                    <a:lstStyle/>
                    <a:p>
                      <a:pPr algn="r"/>
                      <a:r>
                        <a:rPr lang="en-GB" u="none" dirty="0" smtClean="0"/>
                        <a:t>(486)</a:t>
                      </a:r>
                      <a:endParaRPr lang="en-GB" u="none" dirty="0"/>
                    </a:p>
                  </a:txBody>
                  <a:tcPr/>
                </a:tc>
              </a:tr>
              <a:tr h="370840">
                <a:tc>
                  <a:txBody>
                    <a:bodyPr/>
                    <a:lstStyle/>
                    <a:p>
                      <a:r>
                        <a:rPr lang="en-GB" b="1" dirty="0" smtClean="0"/>
                        <a:t>Surplus</a:t>
                      </a:r>
                      <a:endParaRPr lang="en-GB" b="1" dirty="0"/>
                    </a:p>
                  </a:txBody>
                  <a:tcPr/>
                </a:tc>
                <a:tc>
                  <a:txBody>
                    <a:bodyPr/>
                    <a:lstStyle/>
                    <a:p>
                      <a:pPr algn="r"/>
                      <a:r>
                        <a:rPr lang="en-GB" b="1" dirty="0" smtClean="0"/>
                        <a:t>0</a:t>
                      </a:r>
                      <a:endParaRPr lang="en-GB" b="1" dirty="0"/>
                    </a:p>
                  </a:txBody>
                  <a:tcPr/>
                </a:tc>
                <a:tc>
                  <a:txBody>
                    <a:bodyPr/>
                    <a:lstStyle/>
                    <a:p>
                      <a:pPr algn="r"/>
                      <a:r>
                        <a:rPr lang="en-GB" b="1" i="0" dirty="0" smtClean="0"/>
                        <a:t>4</a:t>
                      </a:r>
                      <a:endParaRPr lang="en-GB" b="1" i="0" dirty="0"/>
                    </a:p>
                  </a:txBody>
                  <a:tcPr/>
                </a:tc>
                <a:tc>
                  <a:txBody>
                    <a:bodyPr/>
                    <a:lstStyle/>
                    <a:p>
                      <a:pPr algn="r"/>
                      <a:r>
                        <a:rPr lang="en-GB" b="1" dirty="0" smtClean="0"/>
                        <a:t>4</a:t>
                      </a:r>
                      <a:endParaRPr lang="en-GB" b="1" dirty="0"/>
                    </a:p>
                  </a:txBody>
                  <a:tcPr/>
                </a:tc>
              </a:tr>
              <a:tr h="370840">
                <a:tc>
                  <a:txBody>
                    <a:bodyPr/>
                    <a:lstStyle/>
                    <a:p>
                      <a:r>
                        <a:rPr lang="en-GB" dirty="0" smtClean="0"/>
                        <a:t>Income</a:t>
                      </a:r>
                      <a:r>
                        <a:rPr lang="en-GB" baseline="0" dirty="0" smtClean="0"/>
                        <a:t> split</a:t>
                      </a:r>
                      <a:endParaRPr lang="en-GB" dirty="0"/>
                    </a:p>
                  </a:txBody>
                  <a:tcPr/>
                </a:tc>
                <a:tc>
                  <a:txBody>
                    <a:bodyPr/>
                    <a:lstStyle/>
                    <a:p>
                      <a:pPr algn="r"/>
                      <a:r>
                        <a:rPr lang="en-GB" dirty="0" smtClean="0"/>
                        <a:t>62%</a:t>
                      </a:r>
                      <a:endParaRPr lang="en-GB" dirty="0"/>
                    </a:p>
                  </a:txBody>
                  <a:tcPr/>
                </a:tc>
                <a:tc>
                  <a:txBody>
                    <a:bodyPr/>
                    <a:lstStyle/>
                    <a:p>
                      <a:pPr algn="r"/>
                      <a:r>
                        <a:rPr lang="en-GB" i="0" dirty="0" smtClean="0"/>
                        <a:t>38%</a:t>
                      </a:r>
                      <a:endParaRPr lang="en-GB" i="0" dirty="0" smtClean="0"/>
                    </a:p>
                  </a:txBody>
                  <a:tcPr/>
                </a:tc>
                <a:tc>
                  <a:txBody>
                    <a:bodyPr/>
                    <a:lstStyle/>
                    <a:p>
                      <a:pPr algn="r"/>
                      <a:r>
                        <a:rPr lang="en-GB" dirty="0" smtClean="0"/>
                        <a:t>100%</a:t>
                      </a:r>
                      <a:endParaRPr lang="en-GB" dirty="0"/>
                    </a:p>
                  </a:txBody>
                  <a:tcPr/>
                </a:tc>
              </a:tr>
              <a:tr h="370840">
                <a:tc>
                  <a:txBody>
                    <a:bodyPr/>
                    <a:lstStyle/>
                    <a:p>
                      <a:r>
                        <a:rPr lang="en-GB" dirty="0" smtClean="0"/>
                        <a:t>Pay</a:t>
                      </a:r>
                      <a:r>
                        <a:rPr lang="en-GB" baseline="0" dirty="0" smtClean="0"/>
                        <a:t> costs / income</a:t>
                      </a:r>
                      <a:endParaRPr lang="en-GB" dirty="0"/>
                    </a:p>
                  </a:txBody>
                  <a:tcPr/>
                </a:tc>
                <a:tc>
                  <a:txBody>
                    <a:bodyPr/>
                    <a:lstStyle/>
                    <a:p>
                      <a:pPr algn="r"/>
                      <a:r>
                        <a:rPr lang="en-GB" u="none" dirty="0" smtClean="0"/>
                        <a:t>58%</a:t>
                      </a:r>
                      <a:endParaRPr lang="en-GB" u="none" dirty="0"/>
                    </a:p>
                  </a:txBody>
                  <a:tcPr/>
                </a:tc>
                <a:tc>
                  <a:txBody>
                    <a:bodyPr/>
                    <a:lstStyle/>
                    <a:p>
                      <a:pPr algn="r"/>
                      <a:r>
                        <a:rPr lang="en-GB" i="0" u="none" dirty="0" smtClean="0"/>
                        <a:t>51%</a:t>
                      </a:r>
                      <a:endParaRPr lang="en-GB" i="0" u="none" dirty="0"/>
                    </a:p>
                  </a:txBody>
                  <a:tcPr/>
                </a:tc>
                <a:tc>
                  <a:txBody>
                    <a:bodyPr/>
                    <a:lstStyle/>
                    <a:p>
                      <a:pPr algn="r"/>
                      <a:endParaRPr lang="en-GB" u="none" dirty="0"/>
                    </a:p>
                  </a:txBody>
                  <a:tcPr/>
                </a:tc>
              </a:tr>
            </a:tbl>
          </a:graphicData>
        </a:graphic>
      </p:graphicFrame>
      <p:sp>
        <p:nvSpPr>
          <p:cNvPr id="3" name="Slide Number Placeholder 2"/>
          <p:cNvSpPr>
            <a:spLocks noGrp="1"/>
          </p:cNvSpPr>
          <p:nvPr>
            <p:ph type="sldNum" sz="quarter" idx="12"/>
          </p:nvPr>
        </p:nvSpPr>
        <p:spPr/>
        <p:txBody>
          <a:bodyPr/>
          <a:lstStyle/>
          <a:p>
            <a:pPr>
              <a:defRPr/>
            </a:pPr>
            <a:r>
              <a:rPr lang="en-US" smtClean="0"/>
              <a:t>Page </a:t>
            </a:r>
            <a:fld id="{9E417751-9DF5-4EF4-8E0B-CA9395E5B191}" type="slidenum">
              <a:rPr lang="en-US" smtClean="0"/>
              <a:pPr>
                <a:defRPr/>
              </a:pPr>
              <a:t>8</a:t>
            </a:fld>
            <a:endParaRPr lang="en-US"/>
          </a:p>
        </p:txBody>
      </p:sp>
    </p:spTree>
    <p:extLst>
      <p:ext uri="{BB962C8B-B14F-4D97-AF65-F5344CB8AC3E}">
        <p14:creationId xmlns:p14="http://schemas.microsoft.com/office/powerpoint/2010/main" val="28251513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dirty="0" smtClean="0"/>
              <a:t>Financial </a:t>
            </a:r>
            <a:r>
              <a:rPr lang="en-GB" dirty="0" smtClean="0"/>
              <a:t>overview: Budget 2015/16</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53224960"/>
              </p:ext>
            </p:extLst>
          </p:nvPr>
        </p:nvGraphicFramePr>
        <p:xfrm>
          <a:off x="685800" y="1511300"/>
          <a:ext cx="7270576" cy="3337560"/>
        </p:xfrm>
        <a:graphic>
          <a:graphicData uri="http://schemas.openxmlformats.org/drawingml/2006/table">
            <a:tbl>
              <a:tblPr firstRow="1" bandRow="1">
                <a:tableStyleId>{21E4AEA4-8DFA-4A89-87EB-49C32662AFE0}</a:tableStyleId>
              </a:tblPr>
              <a:tblGrid>
                <a:gridCol w="3742184"/>
                <a:gridCol w="1224136"/>
                <a:gridCol w="1224136"/>
                <a:gridCol w="1080120"/>
              </a:tblGrid>
              <a:tr h="370840">
                <a:tc>
                  <a:txBody>
                    <a:bodyPr/>
                    <a:lstStyle/>
                    <a:p>
                      <a:r>
                        <a:rPr lang="en-GB" dirty="0" smtClean="0"/>
                        <a:t>Paediatrics</a:t>
                      </a:r>
                      <a:endParaRPr lang="en-GB" dirty="0"/>
                    </a:p>
                  </a:txBody>
                  <a:tcPr/>
                </a:tc>
                <a:tc>
                  <a:txBody>
                    <a:bodyPr/>
                    <a:lstStyle/>
                    <a:p>
                      <a:pPr algn="ctr"/>
                      <a:r>
                        <a:rPr lang="en-GB" dirty="0" smtClean="0"/>
                        <a:t>Research</a:t>
                      </a:r>
                      <a:endParaRPr lang="en-GB" dirty="0"/>
                    </a:p>
                  </a:txBody>
                  <a:tcPr/>
                </a:tc>
                <a:tc>
                  <a:txBody>
                    <a:bodyPr/>
                    <a:lstStyle/>
                    <a:p>
                      <a:pPr algn="ctr"/>
                      <a:r>
                        <a:rPr lang="en-GB" i="0" dirty="0" smtClean="0"/>
                        <a:t>Other</a:t>
                      </a:r>
                      <a:endParaRPr lang="en-GB" i="0" dirty="0"/>
                    </a:p>
                  </a:txBody>
                  <a:tcPr/>
                </a:tc>
                <a:tc>
                  <a:txBody>
                    <a:bodyPr/>
                    <a:lstStyle/>
                    <a:p>
                      <a:pPr algn="ctr"/>
                      <a:r>
                        <a:rPr lang="en-GB" dirty="0" smtClean="0"/>
                        <a:t>total</a:t>
                      </a:r>
                      <a:endParaRPr lang="en-GB" dirty="0"/>
                    </a:p>
                  </a:txBody>
                  <a:tcPr/>
                </a:tc>
              </a:tr>
              <a:tr h="370840">
                <a:tc>
                  <a:txBody>
                    <a:bodyPr/>
                    <a:lstStyle/>
                    <a:p>
                      <a:endParaRPr lang="en-GB" b="1" dirty="0"/>
                    </a:p>
                  </a:txBody>
                  <a:tcPr/>
                </a:tc>
                <a:tc>
                  <a:txBody>
                    <a:bodyPr/>
                    <a:lstStyle/>
                    <a:p>
                      <a:pPr algn="ctr"/>
                      <a:r>
                        <a:rPr lang="en-GB" dirty="0" smtClean="0"/>
                        <a:t>£m</a:t>
                      </a:r>
                      <a:endParaRPr lang="en-GB" dirty="0"/>
                    </a:p>
                  </a:txBody>
                  <a:tcPr/>
                </a:tc>
                <a:tc>
                  <a:txBody>
                    <a:bodyPr/>
                    <a:lstStyle/>
                    <a:p>
                      <a:pPr algn="ctr"/>
                      <a:r>
                        <a:rPr lang="en-GB" i="0" dirty="0" smtClean="0"/>
                        <a:t>£m</a:t>
                      </a:r>
                      <a:endParaRPr lang="en-GB" i="0" dirty="0"/>
                    </a:p>
                  </a:txBody>
                  <a:tcPr/>
                </a:tc>
                <a:tc>
                  <a:txBody>
                    <a:bodyPr/>
                    <a:lstStyle/>
                    <a:p>
                      <a:pPr algn="ctr"/>
                      <a:r>
                        <a:rPr lang="en-GB" dirty="0" smtClean="0"/>
                        <a:t>£m</a:t>
                      </a:r>
                      <a:endParaRPr lang="en-GB" dirty="0"/>
                    </a:p>
                  </a:txBody>
                  <a:tcPr/>
                </a:tc>
              </a:tr>
              <a:tr h="370840">
                <a:tc>
                  <a:txBody>
                    <a:bodyPr/>
                    <a:lstStyle/>
                    <a:p>
                      <a:r>
                        <a:rPr lang="en-GB" dirty="0" smtClean="0"/>
                        <a:t>Income</a:t>
                      </a:r>
                      <a:endParaRPr lang="en-GB" dirty="0"/>
                    </a:p>
                  </a:txBody>
                  <a:tcPr/>
                </a:tc>
                <a:tc>
                  <a:txBody>
                    <a:bodyPr/>
                    <a:lstStyle/>
                    <a:p>
                      <a:pPr algn="r"/>
                      <a:r>
                        <a:rPr lang="en-GB" dirty="0" smtClean="0"/>
                        <a:t>5.6</a:t>
                      </a:r>
                      <a:endParaRPr lang="en-GB" dirty="0"/>
                    </a:p>
                  </a:txBody>
                  <a:tcPr/>
                </a:tc>
                <a:tc>
                  <a:txBody>
                    <a:bodyPr/>
                    <a:lstStyle/>
                    <a:p>
                      <a:pPr algn="r"/>
                      <a:r>
                        <a:rPr lang="en-GB" i="0" dirty="0" smtClean="0"/>
                        <a:t>3.1</a:t>
                      </a:r>
                      <a:endParaRPr lang="en-GB" i="0" dirty="0"/>
                    </a:p>
                  </a:txBody>
                  <a:tcPr/>
                </a:tc>
                <a:tc>
                  <a:txBody>
                    <a:bodyPr/>
                    <a:lstStyle/>
                    <a:p>
                      <a:pPr algn="r"/>
                      <a:r>
                        <a:rPr lang="en-GB" dirty="0" smtClean="0"/>
                        <a:t>8.7</a:t>
                      </a:r>
                      <a:endParaRPr lang="en-GB" dirty="0"/>
                    </a:p>
                  </a:txBody>
                  <a:tcPr/>
                </a:tc>
              </a:tr>
              <a:tr h="370840">
                <a:tc>
                  <a:txBody>
                    <a:bodyPr/>
                    <a:lstStyle/>
                    <a:p>
                      <a:r>
                        <a:rPr lang="en-GB" dirty="0" smtClean="0"/>
                        <a:t>Payroll</a:t>
                      </a:r>
                      <a:r>
                        <a:rPr lang="en-GB" baseline="0" dirty="0" smtClean="0"/>
                        <a:t> costs</a:t>
                      </a:r>
                      <a:endParaRPr lang="en-GB" dirty="0"/>
                    </a:p>
                  </a:txBody>
                  <a:tcPr/>
                </a:tc>
                <a:tc>
                  <a:txBody>
                    <a:bodyPr/>
                    <a:lstStyle/>
                    <a:p>
                      <a:pPr algn="r"/>
                      <a:r>
                        <a:rPr lang="en-GB" u="none" dirty="0" smtClean="0"/>
                        <a:t>(3.9)</a:t>
                      </a:r>
                      <a:endParaRPr lang="en-GB" u="none" dirty="0"/>
                    </a:p>
                  </a:txBody>
                  <a:tcPr/>
                </a:tc>
                <a:tc>
                  <a:txBody>
                    <a:bodyPr/>
                    <a:lstStyle/>
                    <a:p>
                      <a:pPr algn="r"/>
                      <a:r>
                        <a:rPr lang="en-GB" i="0" dirty="0" smtClean="0"/>
                        <a:t>(1.7)</a:t>
                      </a:r>
                      <a:endParaRPr lang="en-GB" i="0" dirty="0"/>
                    </a:p>
                  </a:txBody>
                  <a:tcPr/>
                </a:tc>
                <a:tc>
                  <a:txBody>
                    <a:bodyPr/>
                    <a:lstStyle/>
                    <a:p>
                      <a:pPr algn="r"/>
                      <a:r>
                        <a:rPr lang="en-GB" dirty="0" smtClean="0"/>
                        <a:t>(5.6)</a:t>
                      </a:r>
                      <a:endParaRPr lang="en-GB" dirty="0"/>
                    </a:p>
                  </a:txBody>
                  <a:tcPr/>
                </a:tc>
              </a:tr>
              <a:tr h="370840">
                <a:tc>
                  <a:txBody>
                    <a:bodyPr/>
                    <a:lstStyle/>
                    <a:p>
                      <a:r>
                        <a:rPr lang="en-GB" dirty="0" smtClean="0"/>
                        <a:t>Other costs</a:t>
                      </a:r>
                      <a:endParaRPr lang="en-GB" dirty="0"/>
                    </a:p>
                  </a:txBody>
                  <a:tcPr/>
                </a:tc>
                <a:tc>
                  <a:txBody>
                    <a:bodyPr/>
                    <a:lstStyle/>
                    <a:p>
                      <a:pPr algn="r"/>
                      <a:r>
                        <a:rPr lang="en-GB" u="none" dirty="0" smtClean="0"/>
                        <a:t>(1.7)</a:t>
                      </a:r>
                      <a:endParaRPr lang="en-GB" u="none" dirty="0"/>
                    </a:p>
                  </a:txBody>
                  <a:tcPr/>
                </a:tc>
                <a:tc>
                  <a:txBody>
                    <a:bodyPr/>
                    <a:lstStyle/>
                    <a:p>
                      <a:pPr algn="r"/>
                      <a:r>
                        <a:rPr lang="en-GB" i="0" u="none" dirty="0" smtClean="0"/>
                        <a:t>(1.7)</a:t>
                      </a:r>
                      <a:endParaRPr lang="en-GB" i="0" u="none" dirty="0"/>
                    </a:p>
                  </a:txBody>
                  <a:tcPr/>
                </a:tc>
                <a:tc>
                  <a:txBody>
                    <a:bodyPr/>
                    <a:lstStyle/>
                    <a:p>
                      <a:pPr algn="r"/>
                      <a:r>
                        <a:rPr lang="en-GB" u="none" dirty="0" smtClean="0"/>
                        <a:t>(3.4)</a:t>
                      </a:r>
                      <a:endParaRPr lang="en-GB" u="none" dirty="0"/>
                    </a:p>
                  </a:txBody>
                  <a:tcPr/>
                </a:tc>
              </a:tr>
              <a:tr h="370840">
                <a:tc>
                  <a:txBody>
                    <a:bodyPr/>
                    <a:lstStyle/>
                    <a:p>
                      <a:r>
                        <a:rPr lang="en-GB" dirty="0" smtClean="0"/>
                        <a:t>Total Expenditure</a:t>
                      </a:r>
                      <a:endParaRPr lang="en-GB" dirty="0"/>
                    </a:p>
                  </a:txBody>
                  <a:tcPr/>
                </a:tc>
                <a:tc>
                  <a:txBody>
                    <a:bodyPr/>
                    <a:lstStyle/>
                    <a:p>
                      <a:pPr algn="r"/>
                      <a:r>
                        <a:rPr lang="en-GB" u="none" dirty="0" smtClean="0"/>
                        <a:t>(5.6)</a:t>
                      </a:r>
                      <a:endParaRPr lang="en-GB" u="none" dirty="0"/>
                    </a:p>
                  </a:txBody>
                  <a:tcPr/>
                </a:tc>
                <a:tc>
                  <a:txBody>
                    <a:bodyPr/>
                    <a:lstStyle/>
                    <a:p>
                      <a:pPr algn="r"/>
                      <a:r>
                        <a:rPr lang="en-GB" i="0" u="none" dirty="0" smtClean="0"/>
                        <a:t>(3.4)</a:t>
                      </a:r>
                      <a:endParaRPr lang="en-GB" i="0" u="none" dirty="0"/>
                    </a:p>
                  </a:txBody>
                  <a:tcPr/>
                </a:tc>
                <a:tc>
                  <a:txBody>
                    <a:bodyPr/>
                    <a:lstStyle/>
                    <a:p>
                      <a:pPr algn="r"/>
                      <a:r>
                        <a:rPr lang="en-GB" u="none" dirty="0" smtClean="0"/>
                        <a:t>(9.0)</a:t>
                      </a:r>
                      <a:endParaRPr lang="en-GB" u="none" dirty="0"/>
                    </a:p>
                  </a:txBody>
                  <a:tcPr/>
                </a:tc>
              </a:tr>
              <a:tr h="370840">
                <a:tc>
                  <a:txBody>
                    <a:bodyPr/>
                    <a:lstStyle/>
                    <a:p>
                      <a:r>
                        <a:rPr lang="en-GB" b="1" dirty="0" smtClean="0"/>
                        <a:t>Surplus</a:t>
                      </a:r>
                      <a:endParaRPr lang="en-GB" b="1" dirty="0"/>
                    </a:p>
                  </a:txBody>
                  <a:tcPr/>
                </a:tc>
                <a:tc>
                  <a:txBody>
                    <a:bodyPr/>
                    <a:lstStyle/>
                    <a:p>
                      <a:pPr algn="r"/>
                      <a:r>
                        <a:rPr lang="en-GB" b="1" dirty="0" smtClean="0"/>
                        <a:t>0</a:t>
                      </a:r>
                      <a:endParaRPr lang="en-GB" b="1" dirty="0"/>
                    </a:p>
                  </a:txBody>
                  <a:tcPr/>
                </a:tc>
                <a:tc>
                  <a:txBody>
                    <a:bodyPr/>
                    <a:lstStyle/>
                    <a:p>
                      <a:pPr algn="r"/>
                      <a:r>
                        <a:rPr lang="en-GB" b="1" i="0" dirty="0" smtClean="0"/>
                        <a:t>(0.3)</a:t>
                      </a:r>
                      <a:endParaRPr lang="en-GB" b="1" i="0" dirty="0"/>
                    </a:p>
                  </a:txBody>
                  <a:tcPr/>
                </a:tc>
                <a:tc>
                  <a:txBody>
                    <a:bodyPr/>
                    <a:lstStyle/>
                    <a:p>
                      <a:pPr algn="r"/>
                      <a:r>
                        <a:rPr lang="en-GB" b="1" dirty="0" smtClean="0"/>
                        <a:t>(0.3)</a:t>
                      </a:r>
                      <a:endParaRPr lang="en-GB" b="1" dirty="0"/>
                    </a:p>
                  </a:txBody>
                  <a:tcPr/>
                </a:tc>
              </a:tr>
              <a:tr h="370840">
                <a:tc>
                  <a:txBody>
                    <a:bodyPr/>
                    <a:lstStyle/>
                    <a:p>
                      <a:r>
                        <a:rPr lang="en-GB" dirty="0" smtClean="0"/>
                        <a:t>Income</a:t>
                      </a:r>
                      <a:r>
                        <a:rPr lang="en-GB" baseline="0" dirty="0" smtClean="0"/>
                        <a:t> split</a:t>
                      </a:r>
                      <a:endParaRPr lang="en-GB" dirty="0"/>
                    </a:p>
                  </a:txBody>
                  <a:tcPr/>
                </a:tc>
                <a:tc>
                  <a:txBody>
                    <a:bodyPr/>
                    <a:lstStyle/>
                    <a:p>
                      <a:pPr algn="r"/>
                      <a:r>
                        <a:rPr lang="en-GB" dirty="0" smtClean="0"/>
                        <a:t>64%</a:t>
                      </a:r>
                      <a:endParaRPr lang="en-GB" dirty="0"/>
                    </a:p>
                  </a:txBody>
                  <a:tcPr/>
                </a:tc>
                <a:tc>
                  <a:txBody>
                    <a:bodyPr/>
                    <a:lstStyle/>
                    <a:p>
                      <a:pPr algn="r"/>
                      <a:r>
                        <a:rPr lang="en-GB" i="0" dirty="0" smtClean="0"/>
                        <a:t>36%</a:t>
                      </a:r>
                      <a:endParaRPr lang="en-GB" i="0" dirty="0" smtClean="0"/>
                    </a:p>
                  </a:txBody>
                  <a:tcPr/>
                </a:tc>
                <a:tc>
                  <a:txBody>
                    <a:bodyPr/>
                    <a:lstStyle/>
                    <a:p>
                      <a:pPr algn="r"/>
                      <a:r>
                        <a:rPr lang="en-GB" dirty="0" smtClean="0"/>
                        <a:t>100%</a:t>
                      </a:r>
                      <a:endParaRPr lang="en-GB" dirty="0"/>
                    </a:p>
                  </a:txBody>
                  <a:tcPr/>
                </a:tc>
              </a:tr>
              <a:tr h="370840">
                <a:tc>
                  <a:txBody>
                    <a:bodyPr/>
                    <a:lstStyle/>
                    <a:p>
                      <a:r>
                        <a:rPr lang="en-GB" dirty="0" smtClean="0"/>
                        <a:t>Pay</a:t>
                      </a:r>
                      <a:r>
                        <a:rPr lang="en-GB" baseline="0" dirty="0" smtClean="0"/>
                        <a:t> costs / income</a:t>
                      </a:r>
                      <a:endParaRPr lang="en-GB" dirty="0"/>
                    </a:p>
                  </a:txBody>
                  <a:tcPr/>
                </a:tc>
                <a:tc>
                  <a:txBody>
                    <a:bodyPr/>
                    <a:lstStyle/>
                    <a:p>
                      <a:pPr algn="r"/>
                      <a:r>
                        <a:rPr lang="en-GB" u="none" dirty="0" smtClean="0"/>
                        <a:t>70%</a:t>
                      </a:r>
                      <a:endParaRPr lang="en-GB" u="none" dirty="0"/>
                    </a:p>
                  </a:txBody>
                  <a:tcPr/>
                </a:tc>
                <a:tc>
                  <a:txBody>
                    <a:bodyPr/>
                    <a:lstStyle/>
                    <a:p>
                      <a:pPr algn="r"/>
                      <a:r>
                        <a:rPr lang="en-GB" i="0" u="none" dirty="0" smtClean="0"/>
                        <a:t>55%</a:t>
                      </a:r>
                      <a:endParaRPr lang="en-GB" i="0" u="none" dirty="0"/>
                    </a:p>
                  </a:txBody>
                  <a:tcPr/>
                </a:tc>
                <a:tc>
                  <a:txBody>
                    <a:bodyPr/>
                    <a:lstStyle/>
                    <a:p>
                      <a:pPr algn="r"/>
                      <a:endParaRPr lang="en-GB" u="none" dirty="0"/>
                    </a:p>
                  </a:txBody>
                  <a:tcPr/>
                </a:tc>
              </a:tr>
            </a:tbl>
          </a:graphicData>
        </a:graphic>
      </p:graphicFrame>
      <p:sp>
        <p:nvSpPr>
          <p:cNvPr id="3" name="Slide Number Placeholder 2"/>
          <p:cNvSpPr>
            <a:spLocks noGrp="1"/>
          </p:cNvSpPr>
          <p:nvPr>
            <p:ph type="sldNum" sz="quarter" idx="12"/>
          </p:nvPr>
        </p:nvSpPr>
        <p:spPr/>
        <p:txBody>
          <a:bodyPr/>
          <a:lstStyle/>
          <a:p>
            <a:pPr>
              <a:defRPr/>
            </a:pPr>
            <a:r>
              <a:rPr lang="en-US" smtClean="0"/>
              <a:t>Page </a:t>
            </a:r>
            <a:fld id="{9E417751-9DF5-4EF4-8E0B-CA9395E5B191}" type="slidenum">
              <a:rPr lang="en-US" smtClean="0"/>
              <a:pPr>
                <a:defRPr/>
              </a:pPr>
              <a:t>9</a:t>
            </a:fld>
            <a:endParaRPr lang="en-US"/>
          </a:p>
        </p:txBody>
      </p:sp>
    </p:spTree>
    <p:extLst>
      <p:ext uri="{BB962C8B-B14F-4D97-AF65-F5344CB8AC3E}">
        <p14:creationId xmlns:p14="http://schemas.microsoft.com/office/powerpoint/2010/main" val="4235637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4601</TotalTime>
  <Words>549</Words>
  <Application>Microsoft Office PowerPoint</Application>
  <PresentationFormat>On-screen Show (4:3)</PresentationFormat>
  <Paragraphs>180</Paragraphs>
  <Slides>10</Slides>
  <Notes>9</Notes>
  <HiddenSlides>1</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Blank Presentation</vt:lpstr>
      <vt:lpstr>Investing in the Future:  University finances in 2015/16 and beyond</vt:lpstr>
      <vt:lpstr>Financial overview: Budget 2015/16</vt:lpstr>
      <vt:lpstr>Where the money comes from</vt:lpstr>
      <vt:lpstr>How the money is spent</vt:lpstr>
      <vt:lpstr>Income by main funding sources </vt:lpstr>
      <vt:lpstr>Overheads not keeping up with growth in research income</vt:lpstr>
      <vt:lpstr>PowerPoint Presentation</vt:lpstr>
      <vt:lpstr>Financial overview: Budget 2015/16</vt:lpstr>
      <vt:lpstr>Financial overview: Budget 2015/16</vt:lpstr>
      <vt:lpstr>Summary: points to consider</vt:lpstr>
    </vt:vector>
  </TitlesOfParts>
  <Company>NMDS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MacCallum</dc:creator>
  <cp:lastModifiedBy>M J Tolley</cp:lastModifiedBy>
  <cp:revision>312</cp:revision>
  <cp:lastPrinted>2015-03-30T09:56:02Z</cp:lastPrinted>
  <dcterms:created xsi:type="dcterms:W3CDTF">2008-04-19T14:31:56Z</dcterms:created>
  <dcterms:modified xsi:type="dcterms:W3CDTF">2015-09-22T10:50:34Z</dcterms:modified>
</cp:coreProperties>
</file>