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6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asjones\Desktop\Department%20of%20Paediatrics%20Return%20to%20Work%20Staff%20Survey%20Final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asjones\Documents\Staff%20survey%20-%202020\Return%20to%20Work%20Staff%20Survey%20chart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/>
              <a:t>Have</a:t>
            </a:r>
            <a:r>
              <a:rPr lang="en-GB" baseline="0"/>
              <a:t> you been mainly working from home?</a:t>
            </a:r>
            <a:endParaRPr lang="en-GB"/>
          </a:p>
        </c:rich>
      </c:tx>
      <c:layout>
        <c:manualLayout>
          <c:xMode val="edge"/>
          <c:yMode val="edge"/>
          <c:x val="0.13451377952755905"/>
          <c:y val="3.703703703703703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06D-4054-8DDF-0D1A5B1C8959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06D-4054-8DDF-0D1A5B1C895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Sheet1!$A$33:$A$34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Sheet1!$B$33:$B$34</c:f>
              <c:numCache>
                <c:formatCode>0%</c:formatCode>
                <c:ptCount val="2"/>
                <c:pt idx="0">
                  <c:v>0.68</c:v>
                </c:pt>
                <c:pt idx="1">
                  <c:v>0.32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06D-4054-8DDF-0D1A5B1C89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What are the main barriers that you see in returning to work?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Charts!$B$12</c:f>
              <c:strCache>
                <c:ptCount val="1"/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Charts!$A$13:$A$20</c:f>
              <c:strCache>
                <c:ptCount val="8"/>
                <c:pt idx="0">
                  <c:v>Anxiety around returning to a Clinical Setting ;</c:v>
                </c:pt>
                <c:pt idx="1">
                  <c:v>Availability of PPE;</c:v>
                </c:pt>
                <c:pt idx="2">
                  <c:v>Childcare;</c:v>
                </c:pt>
                <c:pt idx="3">
                  <c:v>Lack of fit for purpose test track and trace system</c:v>
                </c:pt>
                <c:pt idx="4">
                  <c:v>Public transport concerns;</c:v>
                </c:pt>
                <c:pt idx="5">
                  <c:v>Social distancing in work;</c:v>
                </c:pt>
                <c:pt idx="6">
                  <c:v>Undertaking clinical research </c:v>
                </c:pt>
                <c:pt idx="7">
                  <c:v>Vulnerable/shielded household member</c:v>
                </c:pt>
              </c:strCache>
            </c:strRef>
          </c:cat>
          <c:val>
            <c:numRef>
              <c:f>Charts!$B$13:$B$20</c:f>
              <c:numCache>
                <c:formatCode>General</c:formatCode>
                <c:ptCount val="8"/>
                <c:pt idx="0">
                  <c:v>9</c:v>
                </c:pt>
                <c:pt idx="1">
                  <c:v>4</c:v>
                </c:pt>
                <c:pt idx="2">
                  <c:v>12</c:v>
                </c:pt>
                <c:pt idx="3">
                  <c:v>1</c:v>
                </c:pt>
                <c:pt idx="4">
                  <c:v>16</c:v>
                </c:pt>
                <c:pt idx="5">
                  <c:v>31</c:v>
                </c:pt>
                <c:pt idx="6">
                  <c:v>2</c:v>
                </c:pt>
                <c:pt idx="7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FC4-43D4-881C-831FBEB762A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703645248"/>
        <c:axId val="861737440"/>
      </c:barChart>
      <c:catAx>
        <c:axId val="170364524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61737440"/>
        <c:crosses val="autoZero"/>
        <c:auto val="1"/>
        <c:lblAlgn val="ctr"/>
        <c:lblOffset val="100"/>
        <c:noMultiLvlLbl val="0"/>
      </c:catAx>
      <c:valAx>
        <c:axId val="86173744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Number of respondants 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036452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4937001-C4E7-491E-A5D4-F62A8998113F}" type="doc">
      <dgm:prSet loTypeId="urn:microsoft.com/office/officeart/2016/7/layout/BasicLinearProcessNumbered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23D11E08-89A1-4F13-B9C5-79502CD85585}">
      <dgm:prSet/>
      <dgm:spPr/>
      <dgm:t>
        <a:bodyPr/>
        <a:lstStyle/>
        <a:p>
          <a:r>
            <a:rPr lang="en-GB" dirty="0">
              <a:latin typeface="Calibri" panose="020F0502020204030204" pitchFamily="34" charset="0"/>
              <a:cs typeface="Calibri" panose="020F0502020204030204" pitchFamily="34" charset="0"/>
            </a:rPr>
            <a:t>Circulate support for mental health and ensure managers feel equipped</a:t>
          </a:r>
          <a:endParaRPr lang="en-US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F56D2BC-03C7-4968-9F90-ED7CA2AA5DCC}" type="parTrans" cxnId="{F3FCDD01-677B-438A-B4CD-68E11FCE6284}">
      <dgm:prSet/>
      <dgm:spPr/>
      <dgm:t>
        <a:bodyPr/>
        <a:lstStyle/>
        <a:p>
          <a:endParaRPr lang="en-US"/>
        </a:p>
      </dgm:t>
    </dgm:pt>
    <dgm:pt modelId="{64833F87-1711-49C9-85D2-77B1358E0700}" type="sibTrans" cxnId="{F3FCDD01-677B-438A-B4CD-68E11FCE6284}">
      <dgm:prSet phldrT="1" phldr="0"/>
      <dgm:spPr/>
      <dgm:t>
        <a:bodyPr/>
        <a:lstStyle/>
        <a:p>
          <a:r>
            <a:rPr lang="en-US"/>
            <a:t>1</a:t>
          </a:r>
        </a:p>
      </dgm:t>
    </dgm:pt>
    <dgm:pt modelId="{076217ED-0F8F-485B-BF00-229FA135A7C6}">
      <dgm:prSet/>
      <dgm:spPr/>
      <dgm:t>
        <a:bodyPr/>
        <a:lstStyle/>
        <a:p>
          <a:r>
            <a:rPr lang="en-US" dirty="0">
              <a:latin typeface="Calibri" panose="020F0502020204030204" pitchFamily="34" charset="0"/>
              <a:cs typeface="Calibri" panose="020F0502020204030204" pitchFamily="34" charset="0"/>
            </a:rPr>
            <a:t>Planning a wellbeing webinar with practical help for staff and managers</a:t>
          </a:r>
        </a:p>
      </dgm:t>
    </dgm:pt>
    <dgm:pt modelId="{B69CAE09-7161-4C93-B93B-F0CEBA959DB0}" type="parTrans" cxnId="{8478245E-7DA4-4A72-B333-525CB1A81B66}">
      <dgm:prSet/>
      <dgm:spPr/>
      <dgm:t>
        <a:bodyPr/>
        <a:lstStyle/>
        <a:p>
          <a:endParaRPr lang="en-GB"/>
        </a:p>
      </dgm:t>
    </dgm:pt>
    <dgm:pt modelId="{E9196B50-111F-4045-B39E-08371CEBEE45}" type="sibTrans" cxnId="{8478245E-7DA4-4A72-B333-525CB1A81B66}">
      <dgm:prSet phldrT="2" phldr="0"/>
      <dgm:spPr/>
      <dgm:t>
        <a:bodyPr/>
        <a:lstStyle/>
        <a:p>
          <a:r>
            <a:rPr lang="en-GB"/>
            <a:t>2</a:t>
          </a:r>
        </a:p>
      </dgm:t>
    </dgm:pt>
    <dgm:pt modelId="{94B8D723-FA00-4603-AA08-F79E56859DDB}">
      <dgm:prSet/>
      <dgm:spPr/>
      <dgm:t>
        <a:bodyPr/>
        <a:lstStyle/>
        <a:p>
          <a:r>
            <a:rPr lang="en-GB" dirty="0">
              <a:latin typeface="Calibri" panose="020F0502020204030204" pitchFamily="34" charset="0"/>
              <a:cs typeface="Calibri" panose="020F0502020204030204" pitchFamily="34" charset="0"/>
            </a:rPr>
            <a:t>Keep the Town hall meetings and using online meeting facilities</a:t>
          </a:r>
          <a:endParaRPr lang="en-US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A13FB44-3AEA-41B7-B413-A802DDA5E65C}" type="parTrans" cxnId="{EC84D59E-96BD-4FB4-85FE-A9B1AE7E44B3}">
      <dgm:prSet/>
      <dgm:spPr/>
      <dgm:t>
        <a:bodyPr/>
        <a:lstStyle/>
        <a:p>
          <a:endParaRPr lang="en-GB"/>
        </a:p>
      </dgm:t>
    </dgm:pt>
    <dgm:pt modelId="{1CE07819-3088-4D2E-B7D2-A6783478B622}" type="sibTrans" cxnId="{EC84D59E-96BD-4FB4-85FE-A9B1AE7E44B3}">
      <dgm:prSet phldrT="3" phldr="0"/>
      <dgm:spPr/>
      <dgm:t>
        <a:bodyPr/>
        <a:lstStyle/>
        <a:p>
          <a:r>
            <a:rPr lang="en-GB"/>
            <a:t>3</a:t>
          </a:r>
        </a:p>
      </dgm:t>
    </dgm:pt>
    <dgm:pt modelId="{95A8CFFE-B28A-4251-9E83-0C2F0FD8662A}">
      <dgm:prSet/>
      <dgm:spPr/>
      <dgm:t>
        <a:bodyPr/>
        <a:lstStyle/>
        <a:p>
          <a:r>
            <a:rPr lang="en-GB" dirty="0">
              <a:latin typeface="Calibri" panose="020F0502020204030204" pitchFamily="34" charset="0"/>
              <a:cs typeface="Calibri" panose="020F0502020204030204" pitchFamily="34" charset="0"/>
            </a:rPr>
            <a:t>Publicise any information about support for travelling to work</a:t>
          </a:r>
          <a:endParaRPr lang="en-US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744EC54-899F-47F2-B416-CA648119CD01}" type="parTrans" cxnId="{934EFE5D-7BB8-45B4-B790-0C6DBD6C3A90}">
      <dgm:prSet/>
      <dgm:spPr/>
      <dgm:t>
        <a:bodyPr/>
        <a:lstStyle/>
        <a:p>
          <a:endParaRPr lang="en-GB"/>
        </a:p>
      </dgm:t>
    </dgm:pt>
    <dgm:pt modelId="{F166EFC7-2E22-43F8-9D94-0A665669A8A8}" type="sibTrans" cxnId="{934EFE5D-7BB8-45B4-B790-0C6DBD6C3A90}">
      <dgm:prSet phldrT="4" phldr="0"/>
      <dgm:spPr/>
      <dgm:t>
        <a:bodyPr/>
        <a:lstStyle/>
        <a:p>
          <a:r>
            <a:rPr lang="en-GB"/>
            <a:t>4</a:t>
          </a:r>
        </a:p>
      </dgm:t>
    </dgm:pt>
    <dgm:pt modelId="{077E157E-9AFB-4D88-8D4A-198FD0A65B6E}">
      <dgm:prSet/>
      <dgm:spPr/>
      <dgm:t>
        <a:bodyPr/>
        <a:lstStyle/>
        <a:p>
          <a:r>
            <a:rPr lang="en-GB" dirty="0">
              <a:latin typeface="Calibri" panose="020F0502020204030204" pitchFamily="34" charset="0"/>
              <a:cs typeface="Calibri" panose="020F0502020204030204" pitchFamily="34" charset="0"/>
            </a:rPr>
            <a:t>Updates about COVID related changes </a:t>
          </a:r>
          <a:endParaRPr lang="en-US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D8C83AA-A660-4700-8715-81C91070F11A}" type="parTrans" cxnId="{0407F1EB-43E9-459E-AC36-10761C6EDAAC}">
      <dgm:prSet/>
      <dgm:spPr/>
      <dgm:t>
        <a:bodyPr/>
        <a:lstStyle/>
        <a:p>
          <a:endParaRPr lang="en-GB"/>
        </a:p>
      </dgm:t>
    </dgm:pt>
    <dgm:pt modelId="{9283E60B-91D4-42A0-9115-A1286C79430C}" type="sibTrans" cxnId="{0407F1EB-43E9-459E-AC36-10761C6EDAAC}">
      <dgm:prSet phldrT="5" phldr="0"/>
      <dgm:spPr/>
      <dgm:t>
        <a:bodyPr/>
        <a:lstStyle/>
        <a:p>
          <a:r>
            <a:rPr lang="en-GB"/>
            <a:t>5</a:t>
          </a:r>
        </a:p>
      </dgm:t>
    </dgm:pt>
    <dgm:pt modelId="{5E682AFB-FCDE-49BD-935F-7CB154ACF063}" type="pres">
      <dgm:prSet presAssocID="{A4937001-C4E7-491E-A5D4-F62A8998113F}" presName="Name0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FF7D02F-06A6-46FF-AA1D-AF073D28F230}" type="pres">
      <dgm:prSet presAssocID="{23D11E08-89A1-4F13-B9C5-79502CD85585}" presName="compositeNode" presStyleCnt="0">
        <dgm:presLayoutVars>
          <dgm:bulletEnabled val="1"/>
        </dgm:presLayoutVars>
      </dgm:prSet>
      <dgm:spPr/>
    </dgm:pt>
    <dgm:pt modelId="{349A137F-F557-44D5-A69E-80FB359CE6BB}" type="pres">
      <dgm:prSet presAssocID="{23D11E08-89A1-4F13-B9C5-79502CD85585}" presName="bgRect" presStyleLbl="bgAccFollowNode1" presStyleIdx="0" presStyleCnt="5"/>
      <dgm:spPr/>
      <dgm:t>
        <a:bodyPr/>
        <a:lstStyle/>
        <a:p>
          <a:endParaRPr lang="en-US"/>
        </a:p>
      </dgm:t>
    </dgm:pt>
    <dgm:pt modelId="{F4C60F74-3F0E-4CB1-88B3-CB40048A28D8}" type="pres">
      <dgm:prSet presAssocID="{64833F87-1711-49C9-85D2-77B1358E0700}" presName="sibTransNodeCircle" presStyleLbl="alignNode1" presStyleIdx="0" presStyleCnt="10">
        <dgm:presLayoutVars>
          <dgm:chMax val="0"/>
          <dgm:bulletEnabled/>
        </dgm:presLayoutVars>
      </dgm:prSet>
      <dgm:spPr/>
      <dgm:t>
        <a:bodyPr/>
        <a:lstStyle/>
        <a:p>
          <a:endParaRPr lang="en-US"/>
        </a:p>
      </dgm:t>
    </dgm:pt>
    <dgm:pt modelId="{8C008247-A6F7-4A94-ABE0-8C0D23AF1323}" type="pres">
      <dgm:prSet presAssocID="{23D11E08-89A1-4F13-B9C5-79502CD85585}" presName="bottomLine" presStyleLbl="alignNode1" presStyleIdx="1" presStyleCnt="10">
        <dgm:presLayoutVars/>
      </dgm:prSet>
      <dgm:spPr/>
    </dgm:pt>
    <dgm:pt modelId="{DAECB1FF-95FB-49A0-AFDA-D883AB9D32BC}" type="pres">
      <dgm:prSet presAssocID="{23D11E08-89A1-4F13-B9C5-79502CD85585}" presName="nodeText" presStyleLbl="bgAccFollow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F8482D5-84FC-43D6-AA1F-5657FDD20D3E}" type="pres">
      <dgm:prSet presAssocID="{64833F87-1711-49C9-85D2-77B1358E0700}" presName="sibTrans" presStyleCnt="0"/>
      <dgm:spPr/>
    </dgm:pt>
    <dgm:pt modelId="{5D7645BD-52A5-4D37-AE91-2C29CF752C80}" type="pres">
      <dgm:prSet presAssocID="{076217ED-0F8F-485B-BF00-229FA135A7C6}" presName="compositeNode" presStyleCnt="0">
        <dgm:presLayoutVars>
          <dgm:bulletEnabled val="1"/>
        </dgm:presLayoutVars>
      </dgm:prSet>
      <dgm:spPr/>
    </dgm:pt>
    <dgm:pt modelId="{CAFCC032-CCF4-4AB3-9368-C77A14223A12}" type="pres">
      <dgm:prSet presAssocID="{076217ED-0F8F-485B-BF00-229FA135A7C6}" presName="bgRect" presStyleLbl="bgAccFollowNode1" presStyleIdx="1" presStyleCnt="5"/>
      <dgm:spPr/>
      <dgm:t>
        <a:bodyPr/>
        <a:lstStyle/>
        <a:p>
          <a:endParaRPr lang="en-US"/>
        </a:p>
      </dgm:t>
    </dgm:pt>
    <dgm:pt modelId="{51E402BD-D8F9-4EFF-91AA-F815A407CED3}" type="pres">
      <dgm:prSet presAssocID="{E9196B50-111F-4045-B39E-08371CEBEE45}" presName="sibTransNodeCircle" presStyleLbl="alignNode1" presStyleIdx="2" presStyleCnt="10">
        <dgm:presLayoutVars>
          <dgm:chMax val="0"/>
          <dgm:bulletEnabled/>
        </dgm:presLayoutVars>
      </dgm:prSet>
      <dgm:spPr/>
      <dgm:t>
        <a:bodyPr/>
        <a:lstStyle/>
        <a:p>
          <a:endParaRPr lang="en-US"/>
        </a:p>
      </dgm:t>
    </dgm:pt>
    <dgm:pt modelId="{09DECBFF-A629-4C13-8B0B-EFD956D13995}" type="pres">
      <dgm:prSet presAssocID="{076217ED-0F8F-485B-BF00-229FA135A7C6}" presName="bottomLine" presStyleLbl="alignNode1" presStyleIdx="3" presStyleCnt="10">
        <dgm:presLayoutVars/>
      </dgm:prSet>
      <dgm:spPr/>
    </dgm:pt>
    <dgm:pt modelId="{2F028AD4-6FA5-4C15-8579-000BEEE7F843}" type="pres">
      <dgm:prSet presAssocID="{076217ED-0F8F-485B-BF00-229FA135A7C6}" presName="nodeText" presStyleLbl="bgAccFollow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F7EC605-4A87-4A7F-8228-3871ABBD5511}" type="pres">
      <dgm:prSet presAssocID="{E9196B50-111F-4045-B39E-08371CEBEE45}" presName="sibTrans" presStyleCnt="0"/>
      <dgm:spPr/>
    </dgm:pt>
    <dgm:pt modelId="{AC72227F-693F-405C-8E0A-C53D896DAA42}" type="pres">
      <dgm:prSet presAssocID="{94B8D723-FA00-4603-AA08-F79E56859DDB}" presName="compositeNode" presStyleCnt="0">
        <dgm:presLayoutVars>
          <dgm:bulletEnabled val="1"/>
        </dgm:presLayoutVars>
      </dgm:prSet>
      <dgm:spPr/>
    </dgm:pt>
    <dgm:pt modelId="{0B7387EF-15D9-42A7-95C1-BA00BF57CAE6}" type="pres">
      <dgm:prSet presAssocID="{94B8D723-FA00-4603-AA08-F79E56859DDB}" presName="bgRect" presStyleLbl="bgAccFollowNode1" presStyleIdx="2" presStyleCnt="5"/>
      <dgm:spPr/>
      <dgm:t>
        <a:bodyPr/>
        <a:lstStyle/>
        <a:p>
          <a:endParaRPr lang="en-US"/>
        </a:p>
      </dgm:t>
    </dgm:pt>
    <dgm:pt modelId="{F4415DD0-52FE-462D-A48B-72A2AE94723E}" type="pres">
      <dgm:prSet presAssocID="{1CE07819-3088-4D2E-B7D2-A6783478B622}" presName="sibTransNodeCircle" presStyleLbl="alignNode1" presStyleIdx="4" presStyleCnt="10">
        <dgm:presLayoutVars>
          <dgm:chMax val="0"/>
          <dgm:bulletEnabled/>
        </dgm:presLayoutVars>
      </dgm:prSet>
      <dgm:spPr/>
      <dgm:t>
        <a:bodyPr/>
        <a:lstStyle/>
        <a:p>
          <a:endParaRPr lang="en-US"/>
        </a:p>
      </dgm:t>
    </dgm:pt>
    <dgm:pt modelId="{032CCD12-F97D-42F4-9C0A-C4336D55C180}" type="pres">
      <dgm:prSet presAssocID="{94B8D723-FA00-4603-AA08-F79E56859DDB}" presName="bottomLine" presStyleLbl="alignNode1" presStyleIdx="5" presStyleCnt="10">
        <dgm:presLayoutVars/>
      </dgm:prSet>
      <dgm:spPr/>
    </dgm:pt>
    <dgm:pt modelId="{5062BB6A-8F18-445A-A398-45DA353CEB50}" type="pres">
      <dgm:prSet presAssocID="{94B8D723-FA00-4603-AA08-F79E56859DDB}" presName="nodeText" presStyleLbl="bgAccFollow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87346AD-0072-4390-91D4-065840996966}" type="pres">
      <dgm:prSet presAssocID="{1CE07819-3088-4D2E-B7D2-A6783478B622}" presName="sibTrans" presStyleCnt="0"/>
      <dgm:spPr/>
    </dgm:pt>
    <dgm:pt modelId="{3CBB9C5C-D725-464E-BA1D-E291AAAA7014}" type="pres">
      <dgm:prSet presAssocID="{95A8CFFE-B28A-4251-9E83-0C2F0FD8662A}" presName="compositeNode" presStyleCnt="0">
        <dgm:presLayoutVars>
          <dgm:bulletEnabled val="1"/>
        </dgm:presLayoutVars>
      </dgm:prSet>
      <dgm:spPr/>
    </dgm:pt>
    <dgm:pt modelId="{AD2ACB74-3A0C-4E80-8CE3-30CEDC83F3A2}" type="pres">
      <dgm:prSet presAssocID="{95A8CFFE-B28A-4251-9E83-0C2F0FD8662A}" presName="bgRect" presStyleLbl="bgAccFollowNode1" presStyleIdx="3" presStyleCnt="5"/>
      <dgm:spPr/>
      <dgm:t>
        <a:bodyPr/>
        <a:lstStyle/>
        <a:p>
          <a:endParaRPr lang="en-US"/>
        </a:p>
      </dgm:t>
    </dgm:pt>
    <dgm:pt modelId="{EFEE200B-5EB8-4777-977D-63784AA23402}" type="pres">
      <dgm:prSet presAssocID="{F166EFC7-2E22-43F8-9D94-0A665669A8A8}" presName="sibTransNodeCircle" presStyleLbl="alignNode1" presStyleIdx="6" presStyleCnt="10">
        <dgm:presLayoutVars>
          <dgm:chMax val="0"/>
          <dgm:bulletEnabled/>
        </dgm:presLayoutVars>
      </dgm:prSet>
      <dgm:spPr/>
      <dgm:t>
        <a:bodyPr/>
        <a:lstStyle/>
        <a:p>
          <a:endParaRPr lang="en-US"/>
        </a:p>
      </dgm:t>
    </dgm:pt>
    <dgm:pt modelId="{C013118B-AEBE-4D17-A52B-90D52ABB688D}" type="pres">
      <dgm:prSet presAssocID="{95A8CFFE-B28A-4251-9E83-0C2F0FD8662A}" presName="bottomLine" presStyleLbl="alignNode1" presStyleIdx="7" presStyleCnt="10">
        <dgm:presLayoutVars/>
      </dgm:prSet>
      <dgm:spPr/>
    </dgm:pt>
    <dgm:pt modelId="{9E38C1E9-5193-4C75-BEA8-E7A0EAA4E6E8}" type="pres">
      <dgm:prSet presAssocID="{95A8CFFE-B28A-4251-9E83-0C2F0FD8662A}" presName="nodeText" presStyleLbl="bgAccFollow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64FDC65-BBC8-4A0B-989C-D6354A8DF848}" type="pres">
      <dgm:prSet presAssocID="{F166EFC7-2E22-43F8-9D94-0A665669A8A8}" presName="sibTrans" presStyleCnt="0"/>
      <dgm:spPr/>
    </dgm:pt>
    <dgm:pt modelId="{58DE69B8-5F83-4702-9F0B-B782A51DA166}" type="pres">
      <dgm:prSet presAssocID="{077E157E-9AFB-4D88-8D4A-198FD0A65B6E}" presName="compositeNode" presStyleCnt="0">
        <dgm:presLayoutVars>
          <dgm:bulletEnabled val="1"/>
        </dgm:presLayoutVars>
      </dgm:prSet>
      <dgm:spPr/>
    </dgm:pt>
    <dgm:pt modelId="{74DCCD62-0869-4B95-9484-46BBCB8D6B1B}" type="pres">
      <dgm:prSet presAssocID="{077E157E-9AFB-4D88-8D4A-198FD0A65B6E}" presName="bgRect" presStyleLbl="bgAccFollowNode1" presStyleIdx="4" presStyleCnt="5"/>
      <dgm:spPr/>
      <dgm:t>
        <a:bodyPr/>
        <a:lstStyle/>
        <a:p>
          <a:endParaRPr lang="en-US"/>
        </a:p>
      </dgm:t>
    </dgm:pt>
    <dgm:pt modelId="{FC580137-4E91-46B1-824E-F8423342BB09}" type="pres">
      <dgm:prSet presAssocID="{9283E60B-91D4-42A0-9115-A1286C79430C}" presName="sibTransNodeCircle" presStyleLbl="alignNode1" presStyleIdx="8" presStyleCnt="10">
        <dgm:presLayoutVars>
          <dgm:chMax val="0"/>
          <dgm:bulletEnabled/>
        </dgm:presLayoutVars>
      </dgm:prSet>
      <dgm:spPr/>
      <dgm:t>
        <a:bodyPr/>
        <a:lstStyle/>
        <a:p>
          <a:endParaRPr lang="en-US"/>
        </a:p>
      </dgm:t>
    </dgm:pt>
    <dgm:pt modelId="{2CB06117-36DB-4ADA-898F-85AAF861E5AC}" type="pres">
      <dgm:prSet presAssocID="{077E157E-9AFB-4D88-8D4A-198FD0A65B6E}" presName="bottomLine" presStyleLbl="alignNode1" presStyleIdx="9" presStyleCnt="10">
        <dgm:presLayoutVars/>
      </dgm:prSet>
      <dgm:spPr/>
    </dgm:pt>
    <dgm:pt modelId="{F29C9B13-CB39-4B0F-8EF3-C16D8DEA2FAB}" type="pres">
      <dgm:prSet presAssocID="{077E157E-9AFB-4D88-8D4A-198FD0A65B6E}" presName="nodeText" presStyleLbl="bgAccFollow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133809F-24BC-4FEA-BEA1-159EB81D2255}" type="presOf" srcId="{077E157E-9AFB-4D88-8D4A-198FD0A65B6E}" destId="{F29C9B13-CB39-4B0F-8EF3-C16D8DEA2FAB}" srcOrd="1" destOrd="0" presId="urn:microsoft.com/office/officeart/2016/7/layout/BasicLinearProcessNumbered"/>
    <dgm:cxn modelId="{F70543E0-8270-4BB7-8DF1-B6D9BB71C282}" type="presOf" srcId="{F166EFC7-2E22-43F8-9D94-0A665669A8A8}" destId="{EFEE200B-5EB8-4777-977D-63784AA23402}" srcOrd="0" destOrd="0" presId="urn:microsoft.com/office/officeart/2016/7/layout/BasicLinearProcessNumbered"/>
    <dgm:cxn modelId="{8E67D11D-C578-45D9-8823-98EA3630CE7A}" type="presOf" srcId="{95A8CFFE-B28A-4251-9E83-0C2F0FD8662A}" destId="{AD2ACB74-3A0C-4E80-8CE3-30CEDC83F3A2}" srcOrd="0" destOrd="0" presId="urn:microsoft.com/office/officeart/2016/7/layout/BasicLinearProcessNumbered"/>
    <dgm:cxn modelId="{FAED6B38-3732-4808-BA20-D418D288171B}" type="presOf" srcId="{95A8CFFE-B28A-4251-9E83-0C2F0FD8662A}" destId="{9E38C1E9-5193-4C75-BEA8-E7A0EAA4E6E8}" srcOrd="1" destOrd="0" presId="urn:microsoft.com/office/officeart/2016/7/layout/BasicLinearProcessNumbered"/>
    <dgm:cxn modelId="{F6BB518C-A0A1-4703-82C8-26BFE5B73217}" type="presOf" srcId="{94B8D723-FA00-4603-AA08-F79E56859DDB}" destId="{5062BB6A-8F18-445A-A398-45DA353CEB50}" srcOrd="1" destOrd="0" presId="urn:microsoft.com/office/officeart/2016/7/layout/BasicLinearProcessNumbered"/>
    <dgm:cxn modelId="{0407F1EB-43E9-459E-AC36-10761C6EDAAC}" srcId="{A4937001-C4E7-491E-A5D4-F62A8998113F}" destId="{077E157E-9AFB-4D88-8D4A-198FD0A65B6E}" srcOrd="4" destOrd="0" parTransId="{5D8C83AA-A660-4700-8715-81C91070F11A}" sibTransId="{9283E60B-91D4-42A0-9115-A1286C79430C}"/>
    <dgm:cxn modelId="{601F6F00-0A30-48EA-9E27-293360F80BA6}" type="presOf" srcId="{94B8D723-FA00-4603-AA08-F79E56859DDB}" destId="{0B7387EF-15D9-42A7-95C1-BA00BF57CAE6}" srcOrd="0" destOrd="0" presId="urn:microsoft.com/office/officeart/2016/7/layout/BasicLinearProcessNumbered"/>
    <dgm:cxn modelId="{673F35A7-50D0-447D-978E-8A8211F45C91}" type="presOf" srcId="{1CE07819-3088-4D2E-B7D2-A6783478B622}" destId="{F4415DD0-52FE-462D-A48B-72A2AE94723E}" srcOrd="0" destOrd="0" presId="urn:microsoft.com/office/officeart/2016/7/layout/BasicLinearProcessNumbered"/>
    <dgm:cxn modelId="{2C294AF9-3485-40B7-A515-C58BB1756ED3}" type="presOf" srcId="{077E157E-9AFB-4D88-8D4A-198FD0A65B6E}" destId="{74DCCD62-0869-4B95-9484-46BBCB8D6B1B}" srcOrd="0" destOrd="0" presId="urn:microsoft.com/office/officeart/2016/7/layout/BasicLinearProcessNumbered"/>
    <dgm:cxn modelId="{D92A1BCB-0777-436F-A014-7785D1873B6D}" type="presOf" srcId="{23D11E08-89A1-4F13-B9C5-79502CD85585}" destId="{349A137F-F557-44D5-A69E-80FB359CE6BB}" srcOrd="0" destOrd="0" presId="urn:microsoft.com/office/officeart/2016/7/layout/BasicLinearProcessNumbered"/>
    <dgm:cxn modelId="{E1278963-5BE2-4542-971C-99E472CF3712}" type="presOf" srcId="{A4937001-C4E7-491E-A5D4-F62A8998113F}" destId="{5E682AFB-FCDE-49BD-935F-7CB154ACF063}" srcOrd="0" destOrd="0" presId="urn:microsoft.com/office/officeart/2016/7/layout/BasicLinearProcessNumbered"/>
    <dgm:cxn modelId="{E1FC608F-4D50-4C6D-BFFB-A74FFD8C4220}" type="presOf" srcId="{23D11E08-89A1-4F13-B9C5-79502CD85585}" destId="{DAECB1FF-95FB-49A0-AFDA-D883AB9D32BC}" srcOrd="1" destOrd="0" presId="urn:microsoft.com/office/officeart/2016/7/layout/BasicLinearProcessNumbered"/>
    <dgm:cxn modelId="{EC84D59E-96BD-4FB4-85FE-A9B1AE7E44B3}" srcId="{A4937001-C4E7-491E-A5D4-F62A8998113F}" destId="{94B8D723-FA00-4603-AA08-F79E56859DDB}" srcOrd="2" destOrd="0" parTransId="{7A13FB44-3AEA-41B7-B413-A802DDA5E65C}" sibTransId="{1CE07819-3088-4D2E-B7D2-A6783478B622}"/>
    <dgm:cxn modelId="{C3246CD6-24F3-4998-BBBB-161C5E0E8A6D}" type="presOf" srcId="{9283E60B-91D4-42A0-9115-A1286C79430C}" destId="{FC580137-4E91-46B1-824E-F8423342BB09}" srcOrd="0" destOrd="0" presId="urn:microsoft.com/office/officeart/2016/7/layout/BasicLinearProcessNumbered"/>
    <dgm:cxn modelId="{F3FCDD01-677B-438A-B4CD-68E11FCE6284}" srcId="{A4937001-C4E7-491E-A5D4-F62A8998113F}" destId="{23D11E08-89A1-4F13-B9C5-79502CD85585}" srcOrd="0" destOrd="0" parTransId="{CF56D2BC-03C7-4968-9F90-ED7CA2AA5DCC}" sibTransId="{64833F87-1711-49C9-85D2-77B1358E0700}"/>
    <dgm:cxn modelId="{934EFE5D-7BB8-45B4-B790-0C6DBD6C3A90}" srcId="{A4937001-C4E7-491E-A5D4-F62A8998113F}" destId="{95A8CFFE-B28A-4251-9E83-0C2F0FD8662A}" srcOrd="3" destOrd="0" parTransId="{C744EC54-899F-47F2-B416-CA648119CD01}" sibTransId="{F166EFC7-2E22-43F8-9D94-0A665669A8A8}"/>
    <dgm:cxn modelId="{9818D44C-8C4D-478B-9877-27D37B5FF4A9}" type="presOf" srcId="{076217ED-0F8F-485B-BF00-229FA135A7C6}" destId="{2F028AD4-6FA5-4C15-8579-000BEEE7F843}" srcOrd="1" destOrd="0" presId="urn:microsoft.com/office/officeart/2016/7/layout/BasicLinearProcessNumbered"/>
    <dgm:cxn modelId="{8577CA47-6DAF-49FA-9ADE-FAE258D88A51}" type="presOf" srcId="{E9196B50-111F-4045-B39E-08371CEBEE45}" destId="{51E402BD-D8F9-4EFF-91AA-F815A407CED3}" srcOrd="0" destOrd="0" presId="urn:microsoft.com/office/officeart/2016/7/layout/BasicLinearProcessNumbered"/>
    <dgm:cxn modelId="{C77D0BF9-77DC-4C89-BECC-5AD4D1E6D1D8}" type="presOf" srcId="{64833F87-1711-49C9-85D2-77B1358E0700}" destId="{F4C60F74-3F0E-4CB1-88B3-CB40048A28D8}" srcOrd="0" destOrd="0" presId="urn:microsoft.com/office/officeart/2016/7/layout/BasicLinearProcessNumbered"/>
    <dgm:cxn modelId="{8478245E-7DA4-4A72-B333-525CB1A81B66}" srcId="{A4937001-C4E7-491E-A5D4-F62A8998113F}" destId="{076217ED-0F8F-485B-BF00-229FA135A7C6}" srcOrd="1" destOrd="0" parTransId="{B69CAE09-7161-4C93-B93B-F0CEBA959DB0}" sibTransId="{E9196B50-111F-4045-B39E-08371CEBEE45}"/>
    <dgm:cxn modelId="{9694C539-2919-4F2D-AEE9-B6B2B97BFE86}" type="presOf" srcId="{076217ED-0F8F-485B-BF00-229FA135A7C6}" destId="{CAFCC032-CCF4-4AB3-9368-C77A14223A12}" srcOrd="0" destOrd="0" presId="urn:microsoft.com/office/officeart/2016/7/layout/BasicLinearProcessNumbered"/>
    <dgm:cxn modelId="{8A8EAEE5-4FBA-4CC5-B1E7-53E82BAFF894}" type="presParOf" srcId="{5E682AFB-FCDE-49BD-935F-7CB154ACF063}" destId="{1FF7D02F-06A6-46FF-AA1D-AF073D28F230}" srcOrd="0" destOrd="0" presId="urn:microsoft.com/office/officeart/2016/7/layout/BasicLinearProcessNumbered"/>
    <dgm:cxn modelId="{E5591CC5-3AFD-4C54-8EB1-98F625851286}" type="presParOf" srcId="{1FF7D02F-06A6-46FF-AA1D-AF073D28F230}" destId="{349A137F-F557-44D5-A69E-80FB359CE6BB}" srcOrd="0" destOrd="0" presId="urn:microsoft.com/office/officeart/2016/7/layout/BasicLinearProcessNumbered"/>
    <dgm:cxn modelId="{1EA0D376-11C9-4C69-BE26-3E3ADB7BE73D}" type="presParOf" srcId="{1FF7D02F-06A6-46FF-AA1D-AF073D28F230}" destId="{F4C60F74-3F0E-4CB1-88B3-CB40048A28D8}" srcOrd="1" destOrd="0" presId="urn:microsoft.com/office/officeart/2016/7/layout/BasicLinearProcessNumbered"/>
    <dgm:cxn modelId="{618625EA-E0A7-4F8E-B495-1C86532F1343}" type="presParOf" srcId="{1FF7D02F-06A6-46FF-AA1D-AF073D28F230}" destId="{8C008247-A6F7-4A94-ABE0-8C0D23AF1323}" srcOrd="2" destOrd="0" presId="urn:microsoft.com/office/officeart/2016/7/layout/BasicLinearProcessNumbered"/>
    <dgm:cxn modelId="{6A7237A7-882B-4655-BD51-252D6A2B5DA9}" type="presParOf" srcId="{1FF7D02F-06A6-46FF-AA1D-AF073D28F230}" destId="{DAECB1FF-95FB-49A0-AFDA-D883AB9D32BC}" srcOrd="3" destOrd="0" presId="urn:microsoft.com/office/officeart/2016/7/layout/BasicLinearProcessNumbered"/>
    <dgm:cxn modelId="{C26F7442-50EE-4DF2-8CAB-5454AB27AAB0}" type="presParOf" srcId="{5E682AFB-FCDE-49BD-935F-7CB154ACF063}" destId="{6F8482D5-84FC-43D6-AA1F-5657FDD20D3E}" srcOrd="1" destOrd="0" presId="urn:microsoft.com/office/officeart/2016/7/layout/BasicLinearProcessNumbered"/>
    <dgm:cxn modelId="{E72FF2CA-03EB-4ACC-913F-EE33E10BC85E}" type="presParOf" srcId="{5E682AFB-FCDE-49BD-935F-7CB154ACF063}" destId="{5D7645BD-52A5-4D37-AE91-2C29CF752C80}" srcOrd="2" destOrd="0" presId="urn:microsoft.com/office/officeart/2016/7/layout/BasicLinearProcessNumbered"/>
    <dgm:cxn modelId="{C9BC65CD-B145-4611-9D28-5185E37A6443}" type="presParOf" srcId="{5D7645BD-52A5-4D37-AE91-2C29CF752C80}" destId="{CAFCC032-CCF4-4AB3-9368-C77A14223A12}" srcOrd="0" destOrd="0" presId="urn:microsoft.com/office/officeart/2016/7/layout/BasicLinearProcessNumbered"/>
    <dgm:cxn modelId="{9434AFC7-834A-4217-B81E-2344E994A8B3}" type="presParOf" srcId="{5D7645BD-52A5-4D37-AE91-2C29CF752C80}" destId="{51E402BD-D8F9-4EFF-91AA-F815A407CED3}" srcOrd="1" destOrd="0" presId="urn:microsoft.com/office/officeart/2016/7/layout/BasicLinearProcessNumbered"/>
    <dgm:cxn modelId="{1BE7E1A8-D26E-4781-8438-35CF0ABBA87B}" type="presParOf" srcId="{5D7645BD-52A5-4D37-AE91-2C29CF752C80}" destId="{09DECBFF-A629-4C13-8B0B-EFD956D13995}" srcOrd="2" destOrd="0" presId="urn:microsoft.com/office/officeart/2016/7/layout/BasicLinearProcessNumbered"/>
    <dgm:cxn modelId="{30838291-8543-45C9-ADF1-A162CFF2BFDA}" type="presParOf" srcId="{5D7645BD-52A5-4D37-AE91-2C29CF752C80}" destId="{2F028AD4-6FA5-4C15-8579-000BEEE7F843}" srcOrd="3" destOrd="0" presId="urn:microsoft.com/office/officeart/2016/7/layout/BasicLinearProcessNumbered"/>
    <dgm:cxn modelId="{B458BAA1-01A8-45FC-A2E4-4897EA7198F8}" type="presParOf" srcId="{5E682AFB-FCDE-49BD-935F-7CB154ACF063}" destId="{7F7EC605-4A87-4A7F-8228-3871ABBD5511}" srcOrd="3" destOrd="0" presId="urn:microsoft.com/office/officeart/2016/7/layout/BasicLinearProcessNumbered"/>
    <dgm:cxn modelId="{47036A65-F762-4A77-AA2B-64E4E007F594}" type="presParOf" srcId="{5E682AFB-FCDE-49BD-935F-7CB154ACF063}" destId="{AC72227F-693F-405C-8E0A-C53D896DAA42}" srcOrd="4" destOrd="0" presId="urn:microsoft.com/office/officeart/2016/7/layout/BasicLinearProcessNumbered"/>
    <dgm:cxn modelId="{C888F354-896F-4287-B74B-1B4EFB128CD1}" type="presParOf" srcId="{AC72227F-693F-405C-8E0A-C53D896DAA42}" destId="{0B7387EF-15D9-42A7-95C1-BA00BF57CAE6}" srcOrd="0" destOrd="0" presId="urn:microsoft.com/office/officeart/2016/7/layout/BasicLinearProcessNumbered"/>
    <dgm:cxn modelId="{EBAAFD4E-BD73-42C6-9CDD-02DF701D297A}" type="presParOf" srcId="{AC72227F-693F-405C-8E0A-C53D896DAA42}" destId="{F4415DD0-52FE-462D-A48B-72A2AE94723E}" srcOrd="1" destOrd="0" presId="urn:microsoft.com/office/officeart/2016/7/layout/BasicLinearProcessNumbered"/>
    <dgm:cxn modelId="{8E85CBA2-9DD1-4185-B49A-849DDB70FF7A}" type="presParOf" srcId="{AC72227F-693F-405C-8E0A-C53D896DAA42}" destId="{032CCD12-F97D-42F4-9C0A-C4336D55C180}" srcOrd="2" destOrd="0" presId="urn:microsoft.com/office/officeart/2016/7/layout/BasicLinearProcessNumbered"/>
    <dgm:cxn modelId="{307CE3B0-6DDB-4283-8B36-7013ADDD7A1D}" type="presParOf" srcId="{AC72227F-693F-405C-8E0A-C53D896DAA42}" destId="{5062BB6A-8F18-445A-A398-45DA353CEB50}" srcOrd="3" destOrd="0" presId="urn:microsoft.com/office/officeart/2016/7/layout/BasicLinearProcessNumbered"/>
    <dgm:cxn modelId="{E3220E31-F364-4665-928C-E7087B254C5D}" type="presParOf" srcId="{5E682AFB-FCDE-49BD-935F-7CB154ACF063}" destId="{387346AD-0072-4390-91D4-065840996966}" srcOrd="5" destOrd="0" presId="urn:microsoft.com/office/officeart/2016/7/layout/BasicLinearProcessNumbered"/>
    <dgm:cxn modelId="{5956B96D-150D-47DA-AAB6-A1343EC78A55}" type="presParOf" srcId="{5E682AFB-FCDE-49BD-935F-7CB154ACF063}" destId="{3CBB9C5C-D725-464E-BA1D-E291AAAA7014}" srcOrd="6" destOrd="0" presId="urn:microsoft.com/office/officeart/2016/7/layout/BasicLinearProcessNumbered"/>
    <dgm:cxn modelId="{61CB9C63-6AA0-421C-AB62-DBC57A65E31B}" type="presParOf" srcId="{3CBB9C5C-D725-464E-BA1D-E291AAAA7014}" destId="{AD2ACB74-3A0C-4E80-8CE3-30CEDC83F3A2}" srcOrd="0" destOrd="0" presId="urn:microsoft.com/office/officeart/2016/7/layout/BasicLinearProcessNumbered"/>
    <dgm:cxn modelId="{29C5CC79-EB44-42EC-8408-4EFFFADD6F1E}" type="presParOf" srcId="{3CBB9C5C-D725-464E-BA1D-E291AAAA7014}" destId="{EFEE200B-5EB8-4777-977D-63784AA23402}" srcOrd="1" destOrd="0" presId="urn:microsoft.com/office/officeart/2016/7/layout/BasicLinearProcessNumbered"/>
    <dgm:cxn modelId="{8AE8E520-740B-44DD-8E4D-071D78F9F886}" type="presParOf" srcId="{3CBB9C5C-D725-464E-BA1D-E291AAAA7014}" destId="{C013118B-AEBE-4D17-A52B-90D52ABB688D}" srcOrd="2" destOrd="0" presId="urn:microsoft.com/office/officeart/2016/7/layout/BasicLinearProcessNumbered"/>
    <dgm:cxn modelId="{F0C86573-BD16-4712-9C1E-44FA11B0F9D3}" type="presParOf" srcId="{3CBB9C5C-D725-464E-BA1D-E291AAAA7014}" destId="{9E38C1E9-5193-4C75-BEA8-E7A0EAA4E6E8}" srcOrd="3" destOrd="0" presId="urn:microsoft.com/office/officeart/2016/7/layout/BasicLinearProcessNumbered"/>
    <dgm:cxn modelId="{094C5175-38C0-485A-9B79-08D5F329762E}" type="presParOf" srcId="{5E682AFB-FCDE-49BD-935F-7CB154ACF063}" destId="{B64FDC65-BBC8-4A0B-989C-D6354A8DF848}" srcOrd="7" destOrd="0" presId="urn:microsoft.com/office/officeart/2016/7/layout/BasicLinearProcessNumbered"/>
    <dgm:cxn modelId="{14857168-2455-477E-B565-367B1AE9975B}" type="presParOf" srcId="{5E682AFB-FCDE-49BD-935F-7CB154ACF063}" destId="{58DE69B8-5F83-4702-9F0B-B782A51DA166}" srcOrd="8" destOrd="0" presId="urn:microsoft.com/office/officeart/2016/7/layout/BasicLinearProcessNumbered"/>
    <dgm:cxn modelId="{2671719D-33CE-4256-88C8-7FA9641FEF68}" type="presParOf" srcId="{58DE69B8-5F83-4702-9F0B-B782A51DA166}" destId="{74DCCD62-0869-4B95-9484-46BBCB8D6B1B}" srcOrd="0" destOrd="0" presId="urn:microsoft.com/office/officeart/2016/7/layout/BasicLinearProcessNumbered"/>
    <dgm:cxn modelId="{64699040-2384-45A4-97C6-91C8A017C2D7}" type="presParOf" srcId="{58DE69B8-5F83-4702-9F0B-B782A51DA166}" destId="{FC580137-4E91-46B1-824E-F8423342BB09}" srcOrd="1" destOrd="0" presId="urn:microsoft.com/office/officeart/2016/7/layout/BasicLinearProcessNumbered"/>
    <dgm:cxn modelId="{8819203A-E492-47F6-B675-0F66B6CACCE1}" type="presParOf" srcId="{58DE69B8-5F83-4702-9F0B-B782A51DA166}" destId="{2CB06117-36DB-4ADA-898F-85AAF861E5AC}" srcOrd="2" destOrd="0" presId="urn:microsoft.com/office/officeart/2016/7/layout/BasicLinearProcessNumbered"/>
    <dgm:cxn modelId="{D1986947-C8BB-4CC6-897B-8D48C8172586}" type="presParOf" srcId="{58DE69B8-5F83-4702-9F0B-B782A51DA166}" destId="{F29C9B13-CB39-4B0F-8EF3-C16D8DEA2FAB}" srcOrd="3" destOrd="0" presId="urn:microsoft.com/office/officeart/2016/7/layout/BasicLinear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9A137F-F557-44D5-A69E-80FB359CE6BB}">
      <dsp:nvSpPr>
        <dsp:cNvPr id="0" name=""/>
        <dsp:cNvSpPr/>
      </dsp:nvSpPr>
      <dsp:spPr>
        <a:xfrm>
          <a:off x="3591" y="577457"/>
          <a:ext cx="1944309" cy="2722033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1586" tIns="330200" rIns="151586" bIns="330200" numCol="1" spcCol="1270" anchor="t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500" kern="1200" dirty="0">
              <a:latin typeface="Calibri" panose="020F0502020204030204" pitchFamily="34" charset="0"/>
              <a:cs typeface="Calibri" panose="020F0502020204030204" pitchFamily="34" charset="0"/>
            </a:rPr>
            <a:t>Circulate support for mental health and ensure managers feel equipped</a:t>
          </a:r>
          <a:endParaRPr lang="en-US" sz="15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591" y="1611829"/>
        <a:ext cx="1944309" cy="1633220"/>
      </dsp:txXfrm>
    </dsp:sp>
    <dsp:sp modelId="{F4C60F74-3F0E-4CB1-88B3-CB40048A28D8}">
      <dsp:nvSpPr>
        <dsp:cNvPr id="0" name=""/>
        <dsp:cNvSpPr/>
      </dsp:nvSpPr>
      <dsp:spPr>
        <a:xfrm>
          <a:off x="567440" y="849660"/>
          <a:ext cx="816610" cy="81661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666" tIns="12700" rIns="63666" bIns="1270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200" kern="1200"/>
            <a:t>1</a:t>
          </a:r>
        </a:p>
      </dsp:txBody>
      <dsp:txXfrm>
        <a:off x="687030" y="969250"/>
        <a:ext cx="577430" cy="577430"/>
      </dsp:txXfrm>
    </dsp:sp>
    <dsp:sp modelId="{8C008247-A6F7-4A94-ABE0-8C0D23AF1323}">
      <dsp:nvSpPr>
        <dsp:cNvPr id="0" name=""/>
        <dsp:cNvSpPr/>
      </dsp:nvSpPr>
      <dsp:spPr>
        <a:xfrm>
          <a:off x="3591" y="3299418"/>
          <a:ext cx="1944309" cy="7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FCC032-CCF4-4AB3-9368-C77A14223A12}">
      <dsp:nvSpPr>
        <dsp:cNvPr id="0" name=""/>
        <dsp:cNvSpPr/>
      </dsp:nvSpPr>
      <dsp:spPr>
        <a:xfrm>
          <a:off x="2142332" y="577457"/>
          <a:ext cx="1944309" cy="2722033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1586" tIns="330200" rIns="151586" bIns="330200" numCol="1" spcCol="1270" anchor="t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>
              <a:latin typeface="Calibri" panose="020F0502020204030204" pitchFamily="34" charset="0"/>
              <a:cs typeface="Calibri" panose="020F0502020204030204" pitchFamily="34" charset="0"/>
            </a:rPr>
            <a:t>Planning a wellbeing webinar with practical help for staff and managers</a:t>
          </a:r>
        </a:p>
      </dsp:txBody>
      <dsp:txXfrm>
        <a:off x="2142332" y="1611829"/>
        <a:ext cx="1944309" cy="1633220"/>
      </dsp:txXfrm>
    </dsp:sp>
    <dsp:sp modelId="{51E402BD-D8F9-4EFF-91AA-F815A407CED3}">
      <dsp:nvSpPr>
        <dsp:cNvPr id="0" name=""/>
        <dsp:cNvSpPr/>
      </dsp:nvSpPr>
      <dsp:spPr>
        <a:xfrm>
          <a:off x="2706181" y="849660"/>
          <a:ext cx="816610" cy="81661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666" tIns="12700" rIns="63666" bIns="1270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4200" kern="1200"/>
            <a:t>2</a:t>
          </a:r>
        </a:p>
      </dsp:txBody>
      <dsp:txXfrm>
        <a:off x="2825771" y="969250"/>
        <a:ext cx="577430" cy="577430"/>
      </dsp:txXfrm>
    </dsp:sp>
    <dsp:sp modelId="{09DECBFF-A629-4C13-8B0B-EFD956D13995}">
      <dsp:nvSpPr>
        <dsp:cNvPr id="0" name=""/>
        <dsp:cNvSpPr/>
      </dsp:nvSpPr>
      <dsp:spPr>
        <a:xfrm>
          <a:off x="2142332" y="3299418"/>
          <a:ext cx="1944309" cy="7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B7387EF-15D9-42A7-95C1-BA00BF57CAE6}">
      <dsp:nvSpPr>
        <dsp:cNvPr id="0" name=""/>
        <dsp:cNvSpPr/>
      </dsp:nvSpPr>
      <dsp:spPr>
        <a:xfrm>
          <a:off x="4281073" y="577457"/>
          <a:ext cx="1944309" cy="2722033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1586" tIns="330200" rIns="151586" bIns="330200" numCol="1" spcCol="1270" anchor="t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500" kern="1200" dirty="0">
              <a:latin typeface="Calibri" panose="020F0502020204030204" pitchFamily="34" charset="0"/>
              <a:cs typeface="Calibri" panose="020F0502020204030204" pitchFamily="34" charset="0"/>
            </a:rPr>
            <a:t>Keep the Town hall meetings and using online meeting facilities</a:t>
          </a:r>
          <a:endParaRPr lang="en-US" sz="15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281073" y="1611829"/>
        <a:ext cx="1944309" cy="1633220"/>
      </dsp:txXfrm>
    </dsp:sp>
    <dsp:sp modelId="{F4415DD0-52FE-462D-A48B-72A2AE94723E}">
      <dsp:nvSpPr>
        <dsp:cNvPr id="0" name=""/>
        <dsp:cNvSpPr/>
      </dsp:nvSpPr>
      <dsp:spPr>
        <a:xfrm>
          <a:off x="4844922" y="849660"/>
          <a:ext cx="816610" cy="816610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666" tIns="12700" rIns="63666" bIns="1270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4200" kern="1200"/>
            <a:t>3</a:t>
          </a:r>
        </a:p>
      </dsp:txBody>
      <dsp:txXfrm>
        <a:off x="4964512" y="969250"/>
        <a:ext cx="577430" cy="577430"/>
      </dsp:txXfrm>
    </dsp:sp>
    <dsp:sp modelId="{032CCD12-F97D-42F4-9C0A-C4336D55C180}">
      <dsp:nvSpPr>
        <dsp:cNvPr id="0" name=""/>
        <dsp:cNvSpPr/>
      </dsp:nvSpPr>
      <dsp:spPr>
        <a:xfrm>
          <a:off x="4281073" y="3299418"/>
          <a:ext cx="1944309" cy="7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2ACB74-3A0C-4E80-8CE3-30CEDC83F3A2}">
      <dsp:nvSpPr>
        <dsp:cNvPr id="0" name=""/>
        <dsp:cNvSpPr/>
      </dsp:nvSpPr>
      <dsp:spPr>
        <a:xfrm>
          <a:off x="6419813" y="577457"/>
          <a:ext cx="1944309" cy="2722033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1586" tIns="330200" rIns="151586" bIns="330200" numCol="1" spcCol="1270" anchor="t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500" kern="1200" dirty="0">
              <a:latin typeface="Calibri" panose="020F0502020204030204" pitchFamily="34" charset="0"/>
              <a:cs typeface="Calibri" panose="020F0502020204030204" pitchFamily="34" charset="0"/>
            </a:rPr>
            <a:t>Publicise any information about support for travelling to work</a:t>
          </a:r>
          <a:endParaRPr lang="en-US" sz="15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6419813" y="1611829"/>
        <a:ext cx="1944309" cy="1633220"/>
      </dsp:txXfrm>
    </dsp:sp>
    <dsp:sp modelId="{EFEE200B-5EB8-4777-977D-63784AA23402}">
      <dsp:nvSpPr>
        <dsp:cNvPr id="0" name=""/>
        <dsp:cNvSpPr/>
      </dsp:nvSpPr>
      <dsp:spPr>
        <a:xfrm>
          <a:off x="6983663" y="849660"/>
          <a:ext cx="816610" cy="81661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666" tIns="12700" rIns="63666" bIns="1270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4200" kern="1200"/>
            <a:t>4</a:t>
          </a:r>
        </a:p>
      </dsp:txBody>
      <dsp:txXfrm>
        <a:off x="7103253" y="969250"/>
        <a:ext cx="577430" cy="577430"/>
      </dsp:txXfrm>
    </dsp:sp>
    <dsp:sp modelId="{C013118B-AEBE-4D17-A52B-90D52ABB688D}">
      <dsp:nvSpPr>
        <dsp:cNvPr id="0" name=""/>
        <dsp:cNvSpPr/>
      </dsp:nvSpPr>
      <dsp:spPr>
        <a:xfrm>
          <a:off x="6419813" y="3299418"/>
          <a:ext cx="1944309" cy="72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DCCD62-0869-4B95-9484-46BBCB8D6B1B}">
      <dsp:nvSpPr>
        <dsp:cNvPr id="0" name=""/>
        <dsp:cNvSpPr/>
      </dsp:nvSpPr>
      <dsp:spPr>
        <a:xfrm>
          <a:off x="8558554" y="577457"/>
          <a:ext cx="1944309" cy="2722033"/>
        </a:xfrm>
        <a:prstGeom prst="rect">
          <a:avLst/>
        </a:prstGeom>
        <a:solidFill>
          <a:schemeClr val="accent6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1586" tIns="330200" rIns="151586" bIns="330200" numCol="1" spcCol="1270" anchor="t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500" kern="1200" dirty="0">
              <a:latin typeface="Calibri" panose="020F0502020204030204" pitchFamily="34" charset="0"/>
              <a:cs typeface="Calibri" panose="020F0502020204030204" pitchFamily="34" charset="0"/>
            </a:rPr>
            <a:t>Updates about COVID related changes </a:t>
          </a:r>
          <a:endParaRPr lang="en-US" sz="15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8558554" y="1611829"/>
        <a:ext cx="1944309" cy="1633220"/>
      </dsp:txXfrm>
    </dsp:sp>
    <dsp:sp modelId="{FC580137-4E91-46B1-824E-F8423342BB09}">
      <dsp:nvSpPr>
        <dsp:cNvPr id="0" name=""/>
        <dsp:cNvSpPr/>
      </dsp:nvSpPr>
      <dsp:spPr>
        <a:xfrm>
          <a:off x="9122404" y="849660"/>
          <a:ext cx="816610" cy="816610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666" tIns="12700" rIns="63666" bIns="1270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4200" kern="1200"/>
            <a:t>5</a:t>
          </a:r>
        </a:p>
      </dsp:txBody>
      <dsp:txXfrm>
        <a:off x="9241994" y="969250"/>
        <a:ext cx="577430" cy="577430"/>
      </dsp:txXfrm>
    </dsp:sp>
    <dsp:sp modelId="{2CB06117-36DB-4ADA-898F-85AAF861E5AC}">
      <dsp:nvSpPr>
        <dsp:cNvPr id="0" name=""/>
        <dsp:cNvSpPr/>
      </dsp:nvSpPr>
      <dsp:spPr>
        <a:xfrm>
          <a:off x="8558554" y="3299418"/>
          <a:ext cx="1944309" cy="72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BasicLinearProcessNumbered">
  <dgm:title val="Basic Linear Process Numbered"/>
  <dgm:desc val="Used to show a progression; a timeline; sequential steps in a task, process, or workflow; or to emphasize movement or direction. Automatic numbers have been introduced to show the steps of the process which appears in a circle. Level 1 and Level 2 text appear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1"/>
      <dgm:constr type="primFontSz" for="des" forName="sibTransNodeCircle" op="equ"/>
      <dgm:constr type="primFontSz" for="des" forName="nodeText" op="equ"/>
      <dgm:constr type="h" for="des" forName="sibTransNodeCircle" op="equ"/>
      <dgm:constr type="w" for="des" forName="sibTransNodeCircle" op="equ"/>
    </dgm:constrLst>
    <dgm:ruleLst>
      <dgm:rule type="h" val="NaN" fact="1.2" max="NaN"/>
    </dgm:ruleLst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4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h" for="ch" forName="sibTransNodeCircle" refType="h" refFor="ch" refForName="bgRect" fact="0.3"/>
          <dgm:constr type="w" for="ch" forName="sibTransNodeCircle" refType="h" refFor="ch" refForName="sibTransNodeCircle"/>
          <dgm:constr type="ctrX" for="ch" forName="sibTransNodeCircle" refType="w" fact="0.5"/>
          <dgm:constr type="ctrY" for="ch" forName="sibTransNodeCircle" refType="h" fact="0.25"/>
          <dgm:constr type="r" for="ch" forName="nodeText" refType="r" refFor="ch" refForName="bgRect"/>
          <dgm:constr type="h" for="ch" forName="nodeText" refType="h" refFor="ch" refForName="bgRect" fact="0.6"/>
          <dgm:constr type="t" for="ch" forName="nodeText" refType="h" refFor="ch" refForName="bgRect" fact="0.38"/>
          <dgm:constr type="b" for="ch" forName="bottomLine" refType="b" refFor="ch" refForName="bgRect"/>
          <dgm:constr type="w" for="ch" forName="bottomLine" refType="w" refFor="ch" refForName="bgRect"/>
          <dgm:constr type="h" for="ch" forName="bottomLine" val="0.002"/>
        </dgm:constrLst>
        <dgm:ruleLst/>
        <dgm:layoutNode name="bgRect" styleLbl="bgAccFollowNode1">
          <dgm:alg type="sp"/>
          <dgm:shape xmlns:r="http://schemas.openxmlformats.org/officeDocument/2006/relationships" type="rect" r:blip="">
            <dgm:adjLst/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Circle" styleLbl="alignNode1">
            <dgm:varLst>
              <dgm:chMax val="0"/>
              <dgm:bulletEnabled/>
            </dgm:varLst>
            <dgm:presOf axis="self" ptType="sibTrans"/>
            <dgm:alg type="tx">
              <dgm:param type="txAnchorVert" val="mid"/>
              <dgm:param type="txAnchorHorzCh" val="ctr"/>
            </dgm:alg>
            <dgm:shape xmlns:r="http://schemas.openxmlformats.org/officeDocument/2006/relationships" type="ellipse" r:blip="">
              <dgm:adjLst/>
            </dgm:shape>
            <dgm:constrLst>
              <dgm:constr type="w" refType="h" op="lte"/>
              <dgm:constr type="primFontSz" val="48"/>
              <dgm:constr type="tMarg" val="1"/>
              <dgm:constr type="lMarg" refType="w" fact="0.221"/>
              <dgm:constr type="rMarg" refType="w" fact="0.221"/>
              <dgm:constr type="bMarg" val="1"/>
            </dgm:constrLst>
            <dgm:ruleLst>
              <dgm:rule type="primFontSz" val="14" fact="NaN" max="NaN"/>
            </dgm:ruleLst>
          </dgm:layoutNode>
        </dgm:forEach>
        <dgm:layoutNode name="bottomLine" styleLbl="alignNode1">
          <dgm:varLst/>
          <dgm:presOf/>
          <dgm:alg type="sp"/>
          <dgm:shape xmlns:r="http://schemas.openxmlformats.org/officeDocument/2006/relationships" type="rect" r:blip="">
            <dgm:adjLst/>
          </dgm:shape>
          <dgm:constrLst/>
          <dgm:ruleLst/>
        </dgm:layoutNode>
        <dgm:layoutNode name="nodeText" styleLbl="bgAccFollow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-1" hideGeom="1">
            <dgm:adjLst/>
          </dgm:shape>
          <dgm:presOf axis="desOrSelf" ptType="node"/>
          <dgm:constrLst>
            <dgm:constr type="primFontSz" val="26"/>
            <dgm:constr type="tMarg" val="26"/>
            <dgm:constr type="lMarg" refType="w" fact="0.221"/>
            <dgm:constr type="rMarg" refType="w" fact="0.221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 xmlns="">
        <dgm1611:autoBuNodeInfo lvl="1" ptType="sibTrans">
          <dgm1611:buPr prefix="" leadZeros="0">
            <a:buAutoNum type="arabicParenBoth"/>
          </dgm1611:buPr>
        </dgm1611:autoBuNodeInfo>
      </dgm1611:autoBuNodeInfoLst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B8136-4330-4480-80D9-0F6FD97061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6072" y="1124712"/>
            <a:ext cx="11036808" cy="3172968"/>
          </a:xfrm>
        </p:spPr>
        <p:txBody>
          <a:bodyPr anchor="b">
            <a:normAutofit/>
          </a:bodyPr>
          <a:lstStyle>
            <a:lvl1pPr algn="l">
              <a:defRPr sz="8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6E5739-DD96-45FB-B609-3E3447A52F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6072" y="4727448"/>
            <a:ext cx="11036808" cy="1481328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FF558-51F9-42A2-9944-DBE23DA8B2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6072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10/11/2020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8C0E86-A7F7-4BDC-A637-254E5252D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D10ADE-E9DA-4E57-BF57-1CCB65219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69680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D06CE56-3881-4ADA-8CEF-D18B02C242A3}"/>
              </a:ext>
            </a:extLst>
          </p:cNvPr>
          <p:cNvSpPr/>
          <p:nvPr/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9F3C543-62EC-4433-9C93-A2CD8764E9B4}"/>
              </a:ext>
            </a:extLst>
          </p:cNvPr>
          <p:cNvSpPr/>
          <p:nvPr/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77475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32C18-E430-4EC7-BD7C-99D86D012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C5012F-7119-4D94-9717-3862E1C938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9A4A-D287-4207-9037-70DB007A1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10/11/2020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ECFCAC-80DB-43BB-B3F1-AC22BACEE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679730-3487-4D94-A0DC-C21684963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917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43C89D-929E-4CD1-BCCC-72A14C0335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D450EA-A577-4B76-A12F-650BEB20FD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D2603B-9ACE-4FA9-805B-9B91EB63D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10/11/2020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E18AC-D6A9-4A61-885D-68E2B684A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97AE4-AA47-4E14-8FFE-171FAE47F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785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D6FBB9D-1CAA-4D05-AB33-BABDFE17B843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27B71-B4B6-4823-80A1-68C40B475118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9A6DB05-9FB5-4B07-8675-74C23D4FD89D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358CF-0758-490A-A084-C46443B9A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71183-B3CE-4F45-92FB-98290CA0E2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78024"/>
            <a:ext cx="10168128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7DED67-27EC-4D43-A21C-093C1DB048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10/11/2020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747CE3-4890-4BC1-94DB-5D49D02C9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C5AD3-D79A-4D46-B25B-822FE0252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549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5AEDC5C-2E87-49C6-AB07-A95E5F39ED8E}"/>
              </a:ext>
            </a:extLst>
          </p:cNvPr>
          <p:cNvSpPr/>
          <p:nvPr/>
        </p:nvSpPr>
        <p:spPr>
          <a:xfrm>
            <a:off x="558210" y="4981421"/>
            <a:ext cx="11134956" cy="82296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7D88DE-E462-4C8A-BF99-609390DFB781}"/>
              </a:ext>
            </a:extLst>
          </p:cNvPr>
          <p:cNvSpPr/>
          <p:nvPr/>
        </p:nvSpPr>
        <p:spPr>
          <a:xfrm>
            <a:off x="498834" y="5118581"/>
            <a:ext cx="146304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E44900-E8BF-4B12-8BCB-41076E2B6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784" y="640080"/>
            <a:ext cx="10890504" cy="4114800"/>
          </a:xfrm>
        </p:spPr>
        <p:txBody>
          <a:bodyPr anchor="b">
            <a:normAutofit/>
          </a:bodyPr>
          <a:lstStyle>
            <a:lvl1pPr>
              <a:defRPr sz="6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7741F9-B00F-4463-A257-6B66DABD9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5102352"/>
            <a:ext cx="10607040" cy="585216"/>
          </a:xfrm>
        </p:spPr>
        <p:txBody>
          <a:bodyPr anchor="ctr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8BFA7D-4401-4285-802B-1579165F0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10/11/2020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909C5-AA19-4195-8376-9002D5DF4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AC3F32-46E0-47C8-8565-5969A475F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942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076262E-36A0-40C6-ADE6-90CD9FB9B9EA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2677A9B-4D1D-4D80-912C-24570140A650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3DC8C98-510F-48C9-82B2-9E4F760A68DF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A078AE-0BC3-48F9-87EC-2DB0CCE7E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A20DF-0829-4336-B59F-FF9D7AA9D8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15568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35D01C-CF67-4DF6-B96C-FFC9D5BF84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45936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BBD797-6031-4F82-8726-EAB757027F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10/11/2020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B3F71C-B897-4909-A75E-8716AD49C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78BC14-5BB1-405F-A6F3-C07230F08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234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B671BDE-E45C-41A1-9B98-4A607D703855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99500CE-917A-4D03-A7DF-71D8EBBC1537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3D0D377-28B0-417D-886B-9483AF064975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8F91F8-0767-40B5-A3AA-72931FC19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AE0554-8BEE-4BF6-9519-51B8475D3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5568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4A358D-C930-48E0-B372-06A826B74C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15568" y="3203688"/>
            <a:ext cx="4937760" cy="29685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B6615E-4966-4150-83B6-C47591B363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45936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409F6B-C17B-4B4F-9F35-5068BDC4E2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45936" y="3203687"/>
            <a:ext cx="4937760" cy="296851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BC356D-052B-4A9B-8B2F-6665FD325A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10/11/2020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C5E5FA-26A9-467C-93E3-8476142D1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79E50C-1E40-4B48-871B-E392428D2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647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8C0689C4-0DB3-408B-A956-40326B4AE4C4}"/>
              </a:ext>
            </a:extLst>
          </p:cNvPr>
          <p:cNvSpPr/>
          <p:nvPr/>
        </p:nvSpPr>
        <p:spPr>
          <a:xfrm>
            <a:off x="665853" y="1533525"/>
            <a:ext cx="10917063" cy="379095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6E1D10E-1C30-41BF-8C3B-C460C9B5597B}"/>
              </a:ext>
            </a:extLst>
          </p:cNvPr>
          <p:cNvSpPr/>
          <p:nvPr/>
        </p:nvSpPr>
        <p:spPr>
          <a:xfrm>
            <a:off x="609084" y="2971798"/>
            <a:ext cx="128016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9454F2-0EE5-4888-AF4C-82F825E62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992" y="1938528"/>
            <a:ext cx="10177272" cy="2990088"/>
          </a:xfrm>
        </p:spPr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C91241-A315-4643-91E5-CF2C25CC9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10/11/2020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706D86-5479-487D-94C8-76093D84F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739411-CED6-43D4-868D-A65C4161A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713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C447E0-1D4D-4EF2-B81B-4B2400EE3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10/11/2020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984CA0-2A78-4600-9F3D-19B09E790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440955-B18E-49D3-AE7B-B331200E3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228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FA417FE-CD1A-486F-A4AC-E4000A2FB18E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318F0F5-812B-472C-9408-B80F2553F5E0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F7751B-CD8F-4F5B-A903-1DCE5D1E8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55C8A-A0BB-441D-976F-EB56D4382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192" y="1709928"/>
            <a:ext cx="6729984" cy="4096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DE6A51-A2E5-4BFA-B571-9FDFE1BBFB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29000"/>
            <a:ext cx="3099816" cy="20665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92778A-DD4C-4651-9C53-8B0C44CD88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10/11/2020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6C7F66-2DFA-4146-BE1A-CE2890FE4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85D185-B1B6-4D62-81BE-BE82C80AC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329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68B77B5-211C-456E-B79F-306CC3619347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63C338-194D-4F23-ABEC-60A7EA96F302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C04DCC-0E3E-4F05-9FAC-9FA6CA4B2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A29649-B19F-499E-8E9A-3577EAC8F0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65192" y="1161288"/>
            <a:ext cx="6729984" cy="4645152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C9EF2E-A8CD-41A1-B11A-0D8842797A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38144"/>
            <a:ext cx="3099816" cy="20574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4257B5-0DE0-401F-9171-E8687A97DB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10/11/2020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8CD9AD-D667-4FD4-AA34-428AA0BCD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770FB6-F273-4BA6-8B97-9835AC537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712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325BDE-35A4-4AAD-960B-C1415864A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459C78-0CC4-4552-93DD-49B4194D00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4A3C-9C54-46A6-B3EF-5B36362423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C24A9-CCB6-4F8D-B8DB-C2F3692CFA5A}" type="datetimeFigureOut">
              <a:rPr lang="en-US" smtClean="0"/>
              <a:t>10/11/2020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D5A696-7B4B-4181-A961-7D66556D50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038CB5-8F4A-401D-A3A9-B27DC15B7A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0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50" r:id="rId5"/>
    <p:sldLayoutId id="2147483744" r:id="rId6"/>
    <p:sldLayoutId id="2147483745" r:id="rId7"/>
    <p:sldLayoutId id="2147483746" r:id="rId8"/>
    <p:sldLayoutId id="2147483749" r:id="rId9"/>
    <p:sldLayoutId id="2147483747" r:id="rId10"/>
    <p:sldLayoutId id="214748374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ECA101C-B288-468B-A80E-5959FB60218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/>
          <a:stretch/>
        </p:blipFill>
        <p:spPr>
          <a:xfrm>
            <a:off x="3" y="-22"/>
            <a:ext cx="12191997" cy="6858022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4063B759-00FC-46D1-9898-8E8625268FA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2206190" y="2206184"/>
            <a:ext cx="6858003" cy="2445624"/>
          </a:xfrm>
          <a:prstGeom prst="rect">
            <a:avLst/>
          </a:prstGeom>
          <a:gradFill flip="none" rotWithShape="1">
            <a:gsLst>
              <a:gs pos="48000">
                <a:srgbClr val="262626">
                  <a:alpha val="24000"/>
                </a:srgbClr>
              </a:gs>
              <a:gs pos="85000">
                <a:srgbClr val="262626">
                  <a:alpha val="45000"/>
                </a:srgbClr>
              </a:gs>
              <a:gs pos="0">
                <a:schemeClr val="tx1">
                  <a:alpha val="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5B012D8-7F27-4758-9AC6-C889B154BD7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437374" y="1100316"/>
            <a:ext cx="6858003" cy="4657347"/>
          </a:xfrm>
          <a:prstGeom prst="rect">
            <a:avLst/>
          </a:prstGeom>
          <a:gradFill flip="none" rotWithShape="1">
            <a:gsLst>
              <a:gs pos="48000">
                <a:srgbClr val="262626">
                  <a:alpha val="24000"/>
                </a:srgbClr>
              </a:gs>
              <a:gs pos="85000">
                <a:srgbClr val="262626">
                  <a:alpha val="45000"/>
                </a:srgbClr>
              </a:gs>
              <a:gs pos="0">
                <a:schemeClr val="tx1">
                  <a:alpha val="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A8FAEDA-E107-423C-B400-B9BEFEA41C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41780" y="2074702"/>
            <a:ext cx="5452529" cy="3569242"/>
          </a:xfrm>
        </p:spPr>
        <p:txBody>
          <a:bodyPr anchor="t">
            <a:normAutofit fontScale="90000"/>
          </a:bodyPr>
          <a:lstStyle/>
          <a:p>
            <a:pPr algn="r"/>
            <a:r>
              <a:rPr lang="en-GB" sz="6000">
                <a:solidFill>
                  <a:schemeClr val="bg1"/>
                </a:solidFill>
              </a:rPr>
              <a:t/>
            </a:r>
            <a:br>
              <a:rPr lang="en-GB" sz="6000">
                <a:solidFill>
                  <a:schemeClr val="bg1"/>
                </a:solidFill>
              </a:rPr>
            </a:br>
            <a:r>
              <a:rPr lang="en-GB" sz="6000">
                <a:solidFill>
                  <a:schemeClr val="accent1">
                    <a:lumMod val="75000"/>
                  </a:schemeClr>
                </a:solidFill>
              </a:rPr>
              <a:t>Return to onsite working survey results 2020  </a:t>
            </a:r>
            <a:endParaRPr lang="en-GB" sz="60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026" name="Picture 2" descr="Department of Paediatrics">
            <a:extLst>
              <a:ext uri="{FF2B5EF4-FFF2-40B4-BE49-F238E27FC236}">
                <a16:creationId xmlns:a16="http://schemas.microsoft.com/office/drawing/2014/main" id="{28B8FB25-83B1-4FF2-9C1C-E8045AD0E5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250" y="192161"/>
            <a:ext cx="6685491" cy="11255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15013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288C6B4-AFC3-407F-A595-EFFD38D4CCA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Freeform: Shape 10">
            <a:extLst>
              <a:ext uri="{FF2B5EF4-FFF2-40B4-BE49-F238E27FC236}">
                <a16:creationId xmlns:a16="http://schemas.microsoft.com/office/drawing/2014/main" id="{CF236821-17FE-429B-8D2C-08E13A64EA4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455673" cy="6858000"/>
          </a:xfrm>
          <a:custGeom>
            <a:avLst/>
            <a:gdLst>
              <a:gd name="connsiteX0" fmla="*/ 0 w 4455673"/>
              <a:gd name="connsiteY0" fmla="*/ 0 h 6858000"/>
              <a:gd name="connsiteX1" fmla="*/ 3242695 w 4455673"/>
              <a:gd name="connsiteY1" fmla="*/ 0 h 6858000"/>
              <a:gd name="connsiteX2" fmla="*/ 3305678 w 4455673"/>
              <a:gd name="connsiteY2" fmla="*/ 69271 h 6858000"/>
              <a:gd name="connsiteX3" fmla="*/ 4455673 w 4455673"/>
              <a:gd name="connsiteY3" fmla="*/ 3429000 h 6858000"/>
              <a:gd name="connsiteX4" fmla="*/ 3305678 w 4455673"/>
              <a:gd name="connsiteY4" fmla="*/ 6788730 h 6858000"/>
              <a:gd name="connsiteX5" fmla="*/ 3242695 w 4455673"/>
              <a:gd name="connsiteY5" fmla="*/ 6858000 h 6858000"/>
              <a:gd name="connsiteX6" fmla="*/ 0 w 4455673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55673" h="6858000">
                <a:moveTo>
                  <a:pt x="0" y="0"/>
                </a:moveTo>
                <a:lnTo>
                  <a:pt x="3242695" y="0"/>
                </a:lnTo>
                <a:lnTo>
                  <a:pt x="3305678" y="69271"/>
                </a:lnTo>
                <a:cubicBezTo>
                  <a:pt x="4016204" y="929100"/>
                  <a:pt x="4455673" y="2116944"/>
                  <a:pt x="4455673" y="3429000"/>
                </a:cubicBezTo>
                <a:cubicBezTo>
                  <a:pt x="4455673" y="4741056"/>
                  <a:pt x="4016204" y="5928900"/>
                  <a:pt x="3305678" y="6788730"/>
                </a:cubicBezTo>
                <a:lnTo>
                  <a:pt x="3242695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algn="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Freeform: Shape 12">
            <a:extLst>
              <a:ext uri="{FF2B5EF4-FFF2-40B4-BE49-F238E27FC236}">
                <a16:creationId xmlns:a16="http://schemas.microsoft.com/office/drawing/2014/main" id="{C0BDBCD2-E081-43AB-9119-C55465E597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446529" cy="6858000"/>
          </a:xfrm>
          <a:custGeom>
            <a:avLst/>
            <a:gdLst>
              <a:gd name="connsiteX0" fmla="*/ 0 w 4446529"/>
              <a:gd name="connsiteY0" fmla="*/ 0 h 6858000"/>
              <a:gd name="connsiteX1" fmla="*/ 3233551 w 4446529"/>
              <a:gd name="connsiteY1" fmla="*/ 0 h 6858000"/>
              <a:gd name="connsiteX2" fmla="*/ 3296534 w 4446529"/>
              <a:gd name="connsiteY2" fmla="*/ 69271 h 6858000"/>
              <a:gd name="connsiteX3" fmla="*/ 4446529 w 4446529"/>
              <a:gd name="connsiteY3" fmla="*/ 3429000 h 6858000"/>
              <a:gd name="connsiteX4" fmla="*/ 3296534 w 4446529"/>
              <a:gd name="connsiteY4" fmla="*/ 6788730 h 6858000"/>
              <a:gd name="connsiteX5" fmla="*/ 3233551 w 4446529"/>
              <a:gd name="connsiteY5" fmla="*/ 6858000 h 6858000"/>
              <a:gd name="connsiteX6" fmla="*/ 0 w 444652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46529" h="6858000">
                <a:moveTo>
                  <a:pt x="0" y="0"/>
                </a:moveTo>
                <a:lnTo>
                  <a:pt x="3233551" y="0"/>
                </a:lnTo>
                <a:lnTo>
                  <a:pt x="3296534" y="69271"/>
                </a:lnTo>
                <a:cubicBezTo>
                  <a:pt x="4007060" y="929100"/>
                  <a:pt x="4446529" y="2116944"/>
                  <a:pt x="4446529" y="3429000"/>
                </a:cubicBezTo>
                <a:cubicBezTo>
                  <a:pt x="4446529" y="4741056"/>
                  <a:pt x="4007060" y="5928900"/>
                  <a:pt x="3296534" y="6788730"/>
                </a:cubicBezTo>
                <a:lnTo>
                  <a:pt x="3233551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FBB4866-8CD2-4616-8761-443A7A478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94" y="1161288"/>
            <a:ext cx="3438144" cy="1239012"/>
          </a:xfrm>
        </p:spPr>
        <p:txBody>
          <a:bodyPr anchor="ctr">
            <a:norm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Response Rate 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8E79BE4-34FE-485A-98A5-92CE8F7C474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426546"/>
            <a:ext cx="128016" cy="65390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5893" y="2443480"/>
            <a:ext cx="3383280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9E9889-1390-4A59-B961-F43CC5FC7F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094" y="2718054"/>
            <a:ext cx="3438906" cy="3207258"/>
          </a:xfrm>
        </p:spPr>
        <p:txBody>
          <a:bodyPr anchor="t">
            <a:normAutofit/>
          </a:bodyPr>
          <a:lstStyle/>
          <a:p>
            <a:pPr>
              <a:spcAft>
                <a:spcPts val="800"/>
              </a:spcAft>
            </a:pPr>
            <a:r>
              <a:rPr lang="en-GB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69 people responded out of a department of 180 staff (38% of the staff &amp; student group)</a:t>
            </a:r>
          </a:p>
          <a:p>
            <a:pPr>
              <a:spcAft>
                <a:spcPts val="800"/>
              </a:spcAft>
            </a:pPr>
            <a:r>
              <a:rPr lang="en-GB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 the responses the majority were mainly working from home.</a:t>
            </a:r>
          </a:p>
          <a:p>
            <a:pPr>
              <a:spcAft>
                <a:spcPts val="800"/>
              </a:spcAft>
            </a:pPr>
            <a:r>
              <a:rPr lang="en-GB" sz="17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split of responses by staff group is reflective of the demographics of the department</a:t>
            </a:r>
            <a:endParaRPr lang="en-GB" sz="1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sz="17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91EB1D0-6487-4681-9E21-68BD77BD56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8591" y="3614100"/>
            <a:ext cx="4762505" cy="2866381"/>
          </a:xfrm>
          <a:prstGeom prst="rect">
            <a:avLst/>
          </a:prstGeom>
        </p:spPr>
      </p:pic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1AC944D1-5795-4B2B-99F6-232D3F0BB01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63968521"/>
              </p:ext>
            </p:extLst>
          </p:nvPr>
        </p:nvGraphicFramePr>
        <p:xfrm>
          <a:off x="5338572" y="377519"/>
          <a:ext cx="4762504" cy="2859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397293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21">
            <a:extLst>
              <a:ext uri="{FF2B5EF4-FFF2-40B4-BE49-F238E27FC236}">
                <a16:creationId xmlns:a16="http://schemas.microsoft.com/office/drawing/2014/main" id="{0288C6B4-AFC3-407F-A595-EFFD38D4CCA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33" name="Freeform: Shape 23">
            <a:extLst>
              <a:ext uri="{FF2B5EF4-FFF2-40B4-BE49-F238E27FC236}">
                <a16:creationId xmlns:a16="http://schemas.microsoft.com/office/drawing/2014/main" id="{CF236821-17FE-429B-8D2C-08E13A64EA4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455673" cy="6858000"/>
          </a:xfrm>
          <a:custGeom>
            <a:avLst/>
            <a:gdLst>
              <a:gd name="connsiteX0" fmla="*/ 0 w 4455673"/>
              <a:gd name="connsiteY0" fmla="*/ 0 h 6858000"/>
              <a:gd name="connsiteX1" fmla="*/ 3242695 w 4455673"/>
              <a:gd name="connsiteY1" fmla="*/ 0 h 6858000"/>
              <a:gd name="connsiteX2" fmla="*/ 3305678 w 4455673"/>
              <a:gd name="connsiteY2" fmla="*/ 69271 h 6858000"/>
              <a:gd name="connsiteX3" fmla="*/ 4455673 w 4455673"/>
              <a:gd name="connsiteY3" fmla="*/ 3429000 h 6858000"/>
              <a:gd name="connsiteX4" fmla="*/ 3305678 w 4455673"/>
              <a:gd name="connsiteY4" fmla="*/ 6788730 h 6858000"/>
              <a:gd name="connsiteX5" fmla="*/ 3242695 w 4455673"/>
              <a:gd name="connsiteY5" fmla="*/ 6858000 h 6858000"/>
              <a:gd name="connsiteX6" fmla="*/ 0 w 4455673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55673" h="6858000">
                <a:moveTo>
                  <a:pt x="0" y="0"/>
                </a:moveTo>
                <a:lnTo>
                  <a:pt x="3242695" y="0"/>
                </a:lnTo>
                <a:lnTo>
                  <a:pt x="3305678" y="69271"/>
                </a:lnTo>
                <a:cubicBezTo>
                  <a:pt x="4016204" y="929100"/>
                  <a:pt x="4455673" y="2116944"/>
                  <a:pt x="4455673" y="3429000"/>
                </a:cubicBezTo>
                <a:cubicBezTo>
                  <a:pt x="4455673" y="4741056"/>
                  <a:pt x="4016204" y="5928900"/>
                  <a:pt x="3305678" y="6788730"/>
                </a:cubicBezTo>
                <a:lnTo>
                  <a:pt x="3242695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algn="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34" name="Freeform: Shape 25">
            <a:extLst>
              <a:ext uri="{FF2B5EF4-FFF2-40B4-BE49-F238E27FC236}">
                <a16:creationId xmlns:a16="http://schemas.microsoft.com/office/drawing/2014/main" id="{C0BDBCD2-E081-43AB-9119-C55465E597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446529" cy="6858000"/>
          </a:xfrm>
          <a:custGeom>
            <a:avLst/>
            <a:gdLst>
              <a:gd name="connsiteX0" fmla="*/ 0 w 4446529"/>
              <a:gd name="connsiteY0" fmla="*/ 0 h 6858000"/>
              <a:gd name="connsiteX1" fmla="*/ 3233551 w 4446529"/>
              <a:gd name="connsiteY1" fmla="*/ 0 h 6858000"/>
              <a:gd name="connsiteX2" fmla="*/ 3296534 w 4446529"/>
              <a:gd name="connsiteY2" fmla="*/ 69271 h 6858000"/>
              <a:gd name="connsiteX3" fmla="*/ 4446529 w 4446529"/>
              <a:gd name="connsiteY3" fmla="*/ 3429000 h 6858000"/>
              <a:gd name="connsiteX4" fmla="*/ 3296534 w 4446529"/>
              <a:gd name="connsiteY4" fmla="*/ 6788730 h 6858000"/>
              <a:gd name="connsiteX5" fmla="*/ 3233551 w 4446529"/>
              <a:gd name="connsiteY5" fmla="*/ 6858000 h 6858000"/>
              <a:gd name="connsiteX6" fmla="*/ 0 w 444652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46529" h="6858000">
                <a:moveTo>
                  <a:pt x="0" y="0"/>
                </a:moveTo>
                <a:lnTo>
                  <a:pt x="3233551" y="0"/>
                </a:lnTo>
                <a:lnTo>
                  <a:pt x="3296534" y="69271"/>
                </a:lnTo>
                <a:cubicBezTo>
                  <a:pt x="4007060" y="929100"/>
                  <a:pt x="4446529" y="2116944"/>
                  <a:pt x="4446529" y="3429000"/>
                </a:cubicBezTo>
                <a:cubicBezTo>
                  <a:pt x="4446529" y="4741056"/>
                  <a:pt x="4007060" y="5928900"/>
                  <a:pt x="3296534" y="6788730"/>
                </a:cubicBezTo>
                <a:lnTo>
                  <a:pt x="3233551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6D3111B-6803-459A-A2B9-08F99269CF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94" y="1161288"/>
            <a:ext cx="3438144" cy="1239012"/>
          </a:xfrm>
        </p:spPr>
        <p:txBody>
          <a:bodyPr anchor="ctr">
            <a:norm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Barriers returning to the office </a:t>
            </a:r>
          </a:p>
        </p:txBody>
      </p:sp>
      <p:sp>
        <p:nvSpPr>
          <p:cNvPr id="35" name="Rectangle 27">
            <a:extLst>
              <a:ext uri="{FF2B5EF4-FFF2-40B4-BE49-F238E27FC236}">
                <a16:creationId xmlns:a16="http://schemas.microsoft.com/office/drawing/2014/main" id="{98E79BE4-34FE-485A-98A5-92CE8F7C474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426546"/>
            <a:ext cx="128016" cy="65390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" name="Rectangle 29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5893" y="2443480"/>
            <a:ext cx="3383280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0CC751-6B92-4B43-A95A-9844036E8A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094" y="2718054"/>
            <a:ext cx="3438906" cy="3207258"/>
          </a:xfrm>
        </p:spPr>
        <p:txBody>
          <a:bodyPr anchor="t">
            <a:normAutofit/>
          </a:bodyPr>
          <a:lstStyle/>
          <a:p>
            <a:r>
              <a:rPr lang="en-GB" sz="1700">
                <a:latin typeface="Calibri" panose="020F0502020204030204" pitchFamily="34" charset="0"/>
                <a:cs typeface="Calibri" panose="020F0502020204030204" pitchFamily="34" charset="0"/>
              </a:rPr>
              <a:t>For those currently working from home, the main barriers that they see in returning to work are concerns about social distancing in work, public transport and childcare issues.</a:t>
            </a:r>
          </a:p>
          <a:p>
            <a:r>
              <a:rPr lang="en-GB" sz="1700">
                <a:latin typeface="Calibri" panose="020F0502020204030204" pitchFamily="34" charset="0"/>
                <a:cs typeface="Calibri" panose="020F0502020204030204" pitchFamily="34" charset="0"/>
              </a:rPr>
              <a:t>This is reflected in the commentary provided from subsequent questions. </a:t>
            </a:r>
          </a:p>
        </p:txBody>
      </p:sp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E4E9BD43-0C6E-4CC2-9EDD-72ECC3455C5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83267740"/>
              </p:ext>
            </p:extLst>
          </p:nvPr>
        </p:nvGraphicFramePr>
        <p:xfrm>
          <a:off x="4901184" y="841248"/>
          <a:ext cx="6922008" cy="5276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28859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288C6B4-AFC3-407F-A595-EFFD38D4CCA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Freeform: Shape 10">
            <a:extLst>
              <a:ext uri="{FF2B5EF4-FFF2-40B4-BE49-F238E27FC236}">
                <a16:creationId xmlns:a16="http://schemas.microsoft.com/office/drawing/2014/main" id="{CF236821-17FE-429B-8D2C-08E13A64EA4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455673" cy="6858000"/>
          </a:xfrm>
          <a:custGeom>
            <a:avLst/>
            <a:gdLst>
              <a:gd name="connsiteX0" fmla="*/ 0 w 4455673"/>
              <a:gd name="connsiteY0" fmla="*/ 0 h 6858000"/>
              <a:gd name="connsiteX1" fmla="*/ 3242695 w 4455673"/>
              <a:gd name="connsiteY1" fmla="*/ 0 h 6858000"/>
              <a:gd name="connsiteX2" fmla="*/ 3305678 w 4455673"/>
              <a:gd name="connsiteY2" fmla="*/ 69271 h 6858000"/>
              <a:gd name="connsiteX3" fmla="*/ 4455673 w 4455673"/>
              <a:gd name="connsiteY3" fmla="*/ 3429000 h 6858000"/>
              <a:gd name="connsiteX4" fmla="*/ 3305678 w 4455673"/>
              <a:gd name="connsiteY4" fmla="*/ 6788730 h 6858000"/>
              <a:gd name="connsiteX5" fmla="*/ 3242695 w 4455673"/>
              <a:gd name="connsiteY5" fmla="*/ 6858000 h 6858000"/>
              <a:gd name="connsiteX6" fmla="*/ 0 w 4455673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55673" h="6858000">
                <a:moveTo>
                  <a:pt x="0" y="0"/>
                </a:moveTo>
                <a:lnTo>
                  <a:pt x="3242695" y="0"/>
                </a:lnTo>
                <a:lnTo>
                  <a:pt x="3305678" y="69271"/>
                </a:lnTo>
                <a:cubicBezTo>
                  <a:pt x="4016204" y="929100"/>
                  <a:pt x="4455673" y="2116944"/>
                  <a:pt x="4455673" y="3429000"/>
                </a:cubicBezTo>
                <a:cubicBezTo>
                  <a:pt x="4455673" y="4741056"/>
                  <a:pt x="4016204" y="5928900"/>
                  <a:pt x="3305678" y="6788730"/>
                </a:cubicBezTo>
                <a:lnTo>
                  <a:pt x="3242695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algn="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Freeform: Shape 12">
            <a:extLst>
              <a:ext uri="{FF2B5EF4-FFF2-40B4-BE49-F238E27FC236}">
                <a16:creationId xmlns:a16="http://schemas.microsoft.com/office/drawing/2014/main" id="{C0BDBCD2-E081-43AB-9119-C55465E597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446529" cy="6858000"/>
          </a:xfrm>
          <a:custGeom>
            <a:avLst/>
            <a:gdLst>
              <a:gd name="connsiteX0" fmla="*/ 0 w 4446529"/>
              <a:gd name="connsiteY0" fmla="*/ 0 h 6858000"/>
              <a:gd name="connsiteX1" fmla="*/ 3233551 w 4446529"/>
              <a:gd name="connsiteY1" fmla="*/ 0 h 6858000"/>
              <a:gd name="connsiteX2" fmla="*/ 3296534 w 4446529"/>
              <a:gd name="connsiteY2" fmla="*/ 69271 h 6858000"/>
              <a:gd name="connsiteX3" fmla="*/ 4446529 w 4446529"/>
              <a:gd name="connsiteY3" fmla="*/ 3429000 h 6858000"/>
              <a:gd name="connsiteX4" fmla="*/ 3296534 w 4446529"/>
              <a:gd name="connsiteY4" fmla="*/ 6788730 h 6858000"/>
              <a:gd name="connsiteX5" fmla="*/ 3233551 w 4446529"/>
              <a:gd name="connsiteY5" fmla="*/ 6858000 h 6858000"/>
              <a:gd name="connsiteX6" fmla="*/ 0 w 444652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46529" h="6858000">
                <a:moveTo>
                  <a:pt x="0" y="0"/>
                </a:moveTo>
                <a:lnTo>
                  <a:pt x="3233551" y="0"/>
                </a:lnTo>
                <a:lnTo>
                  <a:pt x="3296534" y="69271"/>
                </a:lnTo>
                <a:cubicBezTo>
                  <a:pt x="4007060" y="929100"/>
                  <a:pt x="4446529" y="2116944"/>
                  <a:pt x="4446529" y="3429000"/>
                </a:cubicBezTo>
                <a:cubicBezTo>
                  <a:pt x="4446529" y="4741056"/>
                  <a:pt x="4007060" y="5928900"/>
                  <a:pt x="3296534" y="6788730"/>
                </a:cubicBezTo>
                <a:lnTo>
                  <a:pt x="3233551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B5D2B3-944A-4B06-ABF2-1F41A4EF29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94" y="1161288"/>
            <a:ext cx="3438144" cy="1239012"/>
          </a:xfrm>
        </p:spPr>
        <p:txBody>
          <a:bodyPr anchor="ctr">
            <a:norm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Returning to the office 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8E79BE4-34FE-485A-98A5-92CE8F7C474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426546"/>
            <a:ext cx="128016" cy="65390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5893" y="2443480"/>
            <a:ext cx="3383280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CE04D8-0B36-4EBF-9554-E16E92CA5B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094" y="2718054"/>
            <a:ext cx="3438906" cy="3207258"/>
          </a:xfrm>
        </p:spPr>
        <p:txBody>
          <a:bodyPr anchor="t">
            <a:normAutofit lnSpcReduction="10000"/>
          </a:bodyPr>
          <a:lstStyle/>
          <a:p>
            <a:r>
              <a:rPr lang="en-GB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 those that are working from home, 57% would prefer to continue working from home, rather than return to on-site working</a:t>
            </a:r>
          </a:p>
          <a:p>
            <a:r>
              <a:rPr lang="en-GB" sz="1700" dirty="0">
                <a:latin typeface="Calibri" panose="020F0502020204030204" pitchFamily="34" charset="0"/>
                <a:cs typeface="Calibri" panose="020F0502020204030204" pitchFamily="34" charset="0"/>
              </a:rPr>
              <a:t>The majority of staff would like to either work from home all week or 2 days a week </a:t>
            </a:r>
          </a:p>
          <a:p>
            <a:r>
              <a:rPr lang="en-GB" sz="1700" dirty="0">
                <a:latin typeface="Calibri" panose="020F0502020204030204" pitchFamily="34" charset="0"/>
                <a:cs typeface="Calibri" panose="020F0502020204030204" pitchFamily="34" charset="0"/>
              </a:rPr>
              <a:t>There are benefits from being in the office and some staff don’t enjoy working from home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19AADE5-F2CE-45FA-84C1-EE38A48DEE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1184" y="1437299"/>
            <a:ext cx="6922008" cy="4083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87838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0288C6B4-AFC3-407F-A595-EFFD38D4CCA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5" name="Freeform: Shape 24">
            <a:extLst>
              <a:ext uri="{FF2B5EF4-FFF2-40B4-BE49-F238E27FC236}">
                <a16:creationId xmlns:a16="http://schemas.microsoft.com/office/drawing/2014/main" id="{CF236821-17FE-429B-8D2C-08E13A64EA4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455673" cy="6858000"/>
          </a:xfrm>
          <a:custGeom>
            <a:avLst/>
            <a:gdLst>
              <a:gd name="connsiteX0" fmla="*/ 0 w 4455673"/>
              <a:gd name="connsiteY0" fmla="*/ 0 h 6858000"/>
              <a:gd name="connsiteX1" fmla="*/ 3242695 w 4455673"/>
              <a:gd name="connsiteY1" fmla="*/ 0 h 6858000"/>
              <a:gd name="connsiteX2" fmla="*/ 3305678 w 4455673"/>
              <a:gd name="connsiteY2" fmla="*/ 69271 h 6858000"/>
              <a:gd name="connsiteX3" fmla="*/ 4455673 w 4455673"/>
              <a:gd name="connsiteY3" fmla="*/ 3429000 h 6858000"/>
              <a:gd name="connsiteX4" fmla="*/ 3305678 w 4455673"/>
              <a:gd name="connsiteY4" fmla="*/ 6788730 h 6858000"/>
              <a:gd name="connsiteX5" fmla="*/ 3242695 w 4455673"/>
              <a:gd name="connsiteY5" fmla="*/ 6858000 h 6858000"/>
              <a:gd name="connsiteX6" fmla="*/ 0 w 4455673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55673" h="6858000">
                <a:moveTo>
                  <a:pt x="0" y="0"/>
                </a:moveTo>
                <a:lnTo>
                  <a:pt x="3242695" y="0"/>
                </a:lnTo>
                <a:lnTo>
                  <a:pt x="3305678" y="69271"/>
                </a:lnTo>
                <a:cubicBezTo>
                  <a:pt x="4016204" y="929100"/>
                  <a:pt x="4455673" y="2116944"/>
                  <a:pt x="4455673" y="3429000"/>
                </a:cubicBezTo>
                <a:cubicBezTo>
                  <a:pt x="4455673" y="4741056"/>
                  <a:pt x="4016204" y="5928900"/>
                  <a:pt x="3305678" y="6788730"/>
                </a:cubicBezTo>
                <a:lnTo>
                  <a:pt x="3242695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algn="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7" name="Freeform: Shape 26">
            <a:extLst>
              <a:ext uri="{FF2B5EF4-FFF2-40B4-BE49-F238E27FC236}">
                <a16:creationId xmlns:a16="http://schemas.microsoft.com/office/drawing/2014/main" id="{C0BDBCD2-E081-43AB-9119-C55465E597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446529" cy="6858000"/>
          </a:xfrm>
          <a:custGeom>
            <a:avLst/>
            <a:gdLst>
              <a:gd name="connsiteX0" fmla="*/ 0 w 4446529"/>
              <a:gd name="connsiteY0" fmla="*/ 0 h 6858000"/>
              <a:gd name="connsiteX1" fmla="*/ 3233551 w 4446529"/>
              <a:gd name="connsiteY1" fmla="*/ 0 h 6858000"/>
              <a:gd name="connsiteX2" fmla="*/ 3296534 w 4446529"/>
              <a:gd name="connsiteY2" fmla="*/ 69271 h 6858000"/>
              <a:gd name="connsiteX3" fmla="*/ 4446529 w 4446529"/>
              <a:gd name="connsiteY3" fmla="*/ 3429000 h 6858000"/>
              <a:gd name="connsiteX4" fmla="*/ 3296534 w 4446529"/>
              <a:gd name="connsiteY4" fmla="*/ 6788730 h 6858000"/>
              <a:gd name="connsiteX5" fmla="*/ 3233551 w 4446529"/>
              <a:gd name="connsiteY5" fmla="*/ 6858000 h 6858000"/>
              <a:gd name="connsiteX6" fmla="*/ 0 w 444652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46529" h="6858000">
                <a:moveTo>
                  <a:pt x="0" y="0"/>
                </a:moveTo>
                <a:lnTo>
                  <a:pt x="3233551" y="0"/>
                </a:lnTo>
                <a:lnTo>
                  <a:pt x="3296534" y="69271"/>
                </a:lnTo>
                <a:cubicBezTo>
                  <a:pt x="4007060" y="929100"/>
                  <a:pt x="4446529" y="2116944"/>
                  <a:pt x="4446529" y="3429000"/>
                </a:cubicBezTo>
                <a:cubicBezTo>
                  <a:pt x="4446529" y="4741056"/>
                  <a:pt x="4007060" y="5928900"/>
                  <a:pt x="3296534" y="6788730"/>
                </a:cubicBezTo>
                <a:lnTo>
                  <a:pt x="3233551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3835B22-C576-4EE0-8AA6-AA27410990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94" y="1161288"/>
            <a:ext cx="3438144" cy="1239012"/>
          </a:xfrm>
        </p:spPr>
        <p:txBody>
          <a:bodyPr anchor="ctr">
            <a:normAutofit/>
          </a:bodyPr>
          <a:lstStyle/>
          <a:p>
            <a:r>
              <a:rPr lang="en-GB" sz="2800">
                <a:latin typeface="Calibri" panose="020F0502020204030204" pitchFamily="34" charset="0"/>
                <a:cs typeface="Calibri" panose="020F0502020204030204" pitchFamily="34" charset="0"/>
              </a:rPr>
              <a:t>Commentary about returning to the office 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8E79BE4-34FE-485A-98A5-92CE8F7C474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426546"/>
            <a:ext cx="128016" cy="65390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5893" y="2443480"/>
            <a:ext cx="3383280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5DF4CC-8BB8-4487-B79B-546FF0A4DD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094" y="2718054"/>
            <a:ext cx="3438906" cy="3207258"/>
          </a:xfrm>
        </p:spPr>
        <p:txBody>
          <a:bodyPr anchor="t"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1700" dirty="0">
                <a:latin typeface="Calibri" panose="020F0502020204030204" pitchFamily="34" charset="0"/>
                <a:cs typeface="Calibri" panose="020F0502020204030204" pitchFamily="34" charset="0"/>
              </a:rPr>
              <a:t>Staff feel that they have been keep informed about returning to the office</a:t>
            </a:r>
          </a:p>
          <a:p>
            <a:pPr>
              <a:lnSpc>
                <a:spcPct val="100000"/>
              </a:lnSpc>
            </a:pPr>
            <a:r>
              <a:rPr lang="en-GB" sz="1700" dirty="0">
                <a:latin typeface="Calibri" panose="020F0502020204030204" pitchFamily="34" charset="0"/>
                <a:cs typeface="Calibri" panose="020F0502020204030204" pitchFamily="34" charset="0"/>
              </a:rPr>
              <a:t>There are concerns about travelling to work- mainly around using public transport or trying to find somewhere to park</a:t>
            </a:r>
          </a:p>
          <a:p>
            <a:pPr>
              <a:lnSpc>
                <a:spcPct val="100000"/>
              </a:lnSpc>
            </a:pPr>
            <a:r>
              <a:rPr lang="en-GB" sz="1700" dirty="0">
                <a:latin typeface="Calibri" panose="020F0502020204030204" pitchFamily="34" charset="0"/>
                <a:cs typeface="Calibri" panose="020F0502020204030204" pitchFamily="34" charset="0"/>
              </a:rPr>
              <a:t>Staff would like to know how long we will be working from home for and if they can work from home more in the future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B6D1C44-E60D-47A2-8EA5-2D42611DCA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1184" y="1399007"/>
            <a:ext cx="6922008" cy="4160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47968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C799903-48D5-4A31-A1A2-541072D9771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Freeform: Shape 9">
            <a:extLst>
              <a:ext uri="{FF2B5EF4-FFF2-40B4-BE49-F238E27FC236}">
                <a16:creationId xmlns:a16="http://schemas.microsoft.com/office/drawing/2014/main" id="{8EFFF109-FC58-4FD3-BE05-9775A1310F5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818889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algn="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E1B96AD6-92A9-4273-A62B-96A1C3E0BA9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811477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871DF5B-4F1E-485D-B2E9-0CE4E40724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" y="1161288"/>
            <a:ext cx="3602736" cy="4526280"/>
          </a:xfrm>
        </p:spPr>
        <p:txBody>
          <a:bodyPr>
            <a:normAutofit/>
          </a:bodyPr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New ways of working that have been put in place successfully 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102049"/>
            <a:ext cx="128016" cy="65390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9707AF-FC91-418C-BBC2-B5B6CC4AE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4149" y="932688"/>
            <a:ext cx="5916603" cy="4992624"/>
          </a:xfrm>
        </p:spPr>
        <p:txBody>
          <a:bodyPr anchor="ctr">
            <a:normAutofit/>
          </a:bodyPr>
          <a:lstStyle/>
          <a:p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Flexible working – staff are appreciative of the new flexibility around working patterns and feel that they are working efficiently</a:t>
            </a:r>
          </a:p>
          <a:p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Using online meeting systems – useful for staff at different sites and allows flexibility, great way of communicating</a:t>
            </a:r>
          </a:p>
          <a:p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Town Hall meetings- they are useful and informative, great way for staff to feel included,  respondents would like to continue to have monthly/ termly meetings virtually. </a:t>
            </a:r>
          </a:p>
          <a:p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Other areas- modification of social space, making processes e.g. expenses claims/ admin online only, promotion of mental health support</a:t>
            </a:r>
          </a:p>
        </p:txBody>
      </p:sp>
    </p:spTree>
    <p:extLst>
      <p:ext uri="{BB962C8B-B14F-4D97-AF65-F5344CB8AC3E}">
        <p14:creationId xmlns:p14="http://schemas.microsoft.com/office/powerpoint/2010/main" val="11866467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1D377EB-C9D2-4ED0-86A6-740A297E3E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FCE0A8A-49E2-4854-B46A-2EB6DD35DF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685800"/>
            <a:ext cx="10506456" cy="1157005"/>
          </a:xfrm>
        </p:spPr>
        <p:txBody>
          <a:bodyPr anchor="b">
            <a:normAutofit/>
          </a:bodyPr>
          <a:lstStyle/>
          <a:p>
            <a:r>
              <a:rPr lang="en-GB" sz="4800" dirty="0">
                <a:latin typeface="Calibri" panose="020F0502020204030204" pitchFamily="34" charset="0"/>
                <a:cs typeface="Calibri" panose="020F0502020204030204" pitchFamily="34" charset="0"/>
              </a:rPr>
              <a:t>What should we do next?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66346BE-FDB4-4772-A696-0719490ABD6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0140" y="34093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B92FFCE-0C90-454E-AA25-D4EE9A6C39C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1958056"/>
            <a:ext cx="1050645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0AC4220-44E0-494E-90AF-C3B9754DB23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0507436"/>
              </p:ext>
            </p:extLst>
          </p:nvPr>
        </p:nvGraphicFramePr>
        <p:xfrm>
          <a:off x="838200" y="2295252"/>
          <a:ext cx="10506456" cy="38769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520869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8D06CE56-3881-4ADA-8CEF-D18B02C242A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9F3C543-62EC-4433-9C93-A2CD8764E9B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68AF5748-FED8-45BA-8631-26D1D10F32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C76A027F-FF33-4361-ADE1-C9062CA413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1029" y="812709"/>
            <a:ext cx="4023360" cy="3752499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000" dirty="0"/>
              <a:t>Thank you for taking part in the survey.</a:t>
            </a:r>
            <a:br>
              <a:rPr lang="en-US" sz="3000" dirty="0"/>
            </a:br>
            <a:r>
              <a:rPr lang="en-US" sz="3000" dirty="0"/>
              <a:t/>
            </a:r>
            <a:br>
              <a:rPr lang="en-US" sz="3000" dirty="0"/>
            </a:br>
            <a:endParaRPr lang="en-US" sz="3000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4023360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" name="Graphic 9" descr="Smiling Face with No Fill">
            <a:extLst>
              <a:ext uri="{FF2B5EF4-FFF2-40B4-BE49-F238E27FC236}">
                <a16:creationId xmlns:a16="http://schemas.microsoft.com/office/drawing/2014/main" id="{60898487-35FE-4744-8A5C-E931CC5E7D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5560099" y="625683"/>
            <a:ext cx="5455380" cy="5455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0906218"/>
      </p:ext>
    </p:extLst>
  </p:cSld>
  <p:clrMapOvr>
    <a:masterClrMapping/>
  </p:clrMapOvr>
</p:sld>
</file>

<file path=ppt/theme/theme1.xml><?xml version="1.0" encoding="utf-8"?>
<a:theme xmlns:a="http://schemas.openxmlformats.org/drawingml/2006/main" name="AccentBoxVTI">
  <a:themeElements>
    <a:clrScheme name="Office">
      <a:dk1>
        <a:srgbClr val="000000"/>
      </a:dk1>
      <a:lt1>
        <a:srgbClr val="FFFFFF"/>
      </a:lt1>
      <a:dk2>
        <a:srgbClr val="2E3948"/>
      </a:dk2>
      <a:lt2>
        <a:srgbClr val="E7E6E6"/>
      </a:lt2>
      <a:accent1>
        <a:srgbClr val="5A82CB"/>
      </a:accent1>
      <a:accent2>
        <a:srgbClr val="ED7D31"/>
      </a:accent2>
      <a:accent3>
        <a:srgbClr val="A3A3A3"/>
      </a:accent3>
      <a:accent4>
        <a:srgbClr val="CF9B00"/>
      </a:accent4>
      <a:accent5>
        <a:srgbClr val="5B9BD5"/>
      </a:accent5>
      <a:accent6>
        <a:srgbClr val="70AD47"/>
      </a:accent6>
      <a:hlink>
        <a:srgbClr val="D26012"/>
      </a:hlink>
      <a:folHlink>
        <a:srgbClr val="A9718D"/>
      </a:folHlink>
    </a:clrScheme>
    <a:fontScheme name="Avenir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ccentBoxVTI" id="{9F778A78-DC9A-453A-A82D-A75CAD503E15}" vid="{EA961113-7CC4-4569-8A6A-7BC2C1E2F40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412</Words>
  <Application>Microsoft Office PowerPoint</Application>
  <PresentationFormat>Widescreen</PresentationFormat>
  <Paragraphs>36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Avenir Next LT Pro</vt:lpstr>
      <vt:lpstr>Calibri</vt:lpstr>
      <vt:lpstr>Times New Roman</vt:lpstr>
      <vt:lpstr>AccentBoxVTI</vt:lpstr>
      <vt:lpstr> Return to onsite working survey results 2020  </vt:lpstr>
      <vt:lpstr>Response Rate </vt:lpstr>
      <vt:lpstr>Barriers returning to the office </vt:lpstr>
      <vt:lpstr>Returning to the office </vt:lpstr>
      <vt:lpstr>Commentary about returning to the office </vt:lpstr>
      <vt:lpstr>New ways of working that have been put in place successfully </vt:lpstr>
      <vt:lpstr>What should we do next?</vt:lpstr>
      <vt:lpstr>Thank you for taking part in the survey.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Return to onsite working survey results 2020</dc:title>
  <dc:creator>Sarah Willcox-Jones</dc:creator>
  <cp:lastModifiedBy>Joanna Bagniewska</cp:lastModifiedBy>
  <cp:revision>2</cp:revision>
  <dcterms:created xsi:type="dcterms:W3CDTF">2020-10-01T14:24:04Z</dcterms:created>
  <dcterms:modified xsi:type="dcterms:W3CDTF">2020-10-11T22:46:46Z</dcterms:modified>
</cp:coreProperties>
</file>