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sjones\Desktop\Department%20of%20Paediatrics%20Return%20to%20Work%20Staff%20Survey%20Fin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asjones\Documents\Staff%20survey%20-%202020\Return%20to%20Work%20Staff%20Survey%20char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Have</a:t>
            </a:r>
            <a:r>
              <a:rPr lang="en-GB" baseline="0"/>
              <a:t> you been mainly working from home?</a:t>
            </a:r>
            <a:endParaRPr lang="en-GB"/>
          </a:p>
        </c:rich>
      </c:tx>
      <c:layout>
        <c:manualLayout>
          <c:xMode val="edge"/>
          <c:yMode val="edge"/>
          <c:x val="0.13451377952755905"/>
          <c:y val="3.70370370370370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6D-4054-8DDF-0D1A5B1C8959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6D-4054-8DDF-0D1A5B1C895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Sheet1!$A$33:$A$34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Sheet1!$B$33:$B$34</c:f>
              <c:numCache>
                <c:formatCode>0%</c:formatCode>
                <c:ptCount val="2"/>
                <c:pt idx="0">
                  <c:v>0.68</c:v>
                </c:pt>
                <c:pt idx="1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06D-4054-8DDF-0D1A5B1C89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What are the main barriers that you see in returning to work?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Charts!$B$12</c:f>
              <c:strCache>
                <c:ptCount val="1"/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Charts!$A$13:$A$20</c:f>
              <c:strCache>
                <c:ptCount val="8"/>
                <c:pt idx="0">
                  <c:v>Anxiety around returning to a Clinical Setting ;</c:v>
                </c:pt>
                <c:pt idx="1">
                  <c:v>Availability of PPE;</c:v>
                </c:pt>
                <c:pt idx="2">
                  <c:v>Childcare;</c:v>
                </c:pt>
                <c:pt idx="3">
                  <c:v>Lack of fit for purpose test track and trace system</c:v>
                </c:pt>
                <c:pt idx="4">
                  <c:v>Public transport concerns;</c:v>
                </c:pt>
                <c:pt idx="5">
                  <c:v>Social distancing in work;</c:v>
                </c:pt>
                <c:pt idx="6">
                  <c:v>Undertaking clinical research </c:v>
                </c:pt>
                <c:pt idx="7">
                  <c:v>Vulnerable/shielded household member</c:v>
                </c:pt>
              </c:strCache>
            </c:strRef>
          </c:cat>
          <c:val>
            <c:numRef>
              <c:f>Charts!$B$13:$B$20</c:f>
              <c:numCache>
                <c:formatCode>General</c:formatCode>
                <c:ptCount val="8"/>
                <c:pt idx="0">
                  <c:v>9</c:v>
                </c:pt>
                <c:pt idx="1">
                  <c:v>4</c:v>
                </c:pt>
                <c:pt idx="2">
                  <c:v>12</c:v>
                </c:pt>
                <c:pt idx="3">
                  <c:v>1</c:v>
                </c:pt>
                <c:pt idx="4">
                  <c:v>16</c:v>
                </c:pt>
                <c:pt idx="5">
                  <c:v>31</c:v>
                </c:pt>
                <c:pt idx="6">
                  <c:v>2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C4-43D4-881C-831FBEB762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03645248"/>
        <c:axId val="861737440"/>
      </c:barChart>
      <c:catAx>
        <c:axId val="1703645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1737440"/>
        <c:crosses val="autoZero"/>
        <c:auto val="1"/>
        <c:lblAlgn val="ctr"/>
        <c:lblOffset val="100"/>
        <c:noMultiLvlLbl val="0"/>
      </c:catAx>
      <c:valAx>
        <c:axId val="8617374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respondants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3645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937001-C4E7-491E-A5D4-F62A8998113F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3D11E08-89A1-4F13-B9C5-79502CD85585}">
      <dgm:prSet/>
      <dgm:spPr/>
      <dgm:t>
        <a:bodyPr/>
        <a:lstStyle/>
        <a:p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Circulate support for mental health and ensure managers feel equipped</a:t>
          </a:r>
          <a:endParaRPr lang="en-US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F56D2BC-03C7-4968-9F90-ED7CA2AA5DCC}" type="parTrans" cxnId="{F3FCDD01-677B-438A-B4CD-68E11FCE6284}">
      <dgm:prSet/>
      <dgm:spPr/>
      <dgm:t>
        <a:bodyPr/>
        <a:lstStyle/>
        <a:p>
          <a:endParaRPr lang="en-US"/>
        </a:p>
      </dgm:t>
    </dgm:pt>
    <dgm:pt modelId="{64833F87-1711-49C9-85D2-77B1358E0700}" type="sibTrans" cxnId="{F3FCDD01-677B-438A-B4CD-68E11FCE6284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076217ED-0F8F-485B-BF00-229FA135A7C6}">
      <dgm:prSet/>
      <dgm:spPr/>
      <dgm:t>
        <a:bodyPr/>
        <a:lstStyle/>
        <a:p>
          <a:r>
            <a:rPr lang="en-US" dirty="0">
              <a:latin typeface="Calibri" panose="020F0502020204030204" pitchFamily="34" charset="0"/>
              <a:cs typeface="Calibri" panose="020F0502020204030204" pitchFamily="34" charset="0"/>
            </a:rPr>
            <a:t>Planning a wellbeing webinar with practical help for staff and managers</a:t>
          </a:r>
        </a:p>
      </dgm:t>
    </dgm:pt>
    <dgm:pt modelId="{B69CAE09-7161-4C93-B93B-F0CEBA959DB0}" type="parTrans" cxnId="{8478245E-7DA4-4A72-B333-525CB1A81B66}">
      <dgm:prSet/>
      <dgm:spPr/>
      <dgm:t>
        <a:bodyPr/>
        <a:lstStyle/>
        <a:p>
          <a:endParaRPr lang="en-GB"/>
        </a:p>
      </dgm:t>
    </dgm:pt>
    <dgm:pt modelId="{E9196B50-111F-4045-B39E-08371CEBEE45}" type="sibTrans" cxnId="{8478245E-7DA4-4A72-B333-525CB1A81B66}">
      <dgm:prSet phldrT="2" phldr="0"/>
      <dgm:spPr/>
      <dgm:t>
        <a:bodyPr/>
        <a:lstStyle/>
        <a:p>
          <a:r>
            <a:rPr lang="en-GB"/>
            <a:t>2</a:t>
          </a:r>
        </a:p>
      </dgm:t>
    </dgm:pt>
    <dgm:pt modelId="{94B8D723-FA00-4603-AA08-F79E56859DDB}">
      <dgm:prSet/>
      <dgm:spPr/>
      <dgm:t>
        <a:bodyPr/>
        <a:lstStyle/>
        <a:p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Keep the Town hall meetings and using online meeting facilities</a:t>
          </a:r>
          <a:endParaRPr lang="en-US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A13FB44-3AEA-41B7-B413-A802DDA5E65C}" type="parTrans" cxnId="{EC84D59E-96BD-4FB4-85FE-A9B1AE7E44B3}">
      <dgm:prSet/>
      <dgm:spPr/>
      <dgm:t>
        <a:bodyPr/>
        <a:lstStyle/>
        <a:p>
          <a:endParaRPr lang="en-GB"/>
        </a:p>
      </dgm:t>
    </dgm:pt>
    <dgm:pt modelId="{1CE07819-3088-4D2E-B7D2-A6783478B622}" type="sibTrans" cxnId="{EC84D59E-96BD-4FB4-85FE-A9B1AE7E44B3}">
      <dgm:prSet phldrT="3" phldr="0"/>
      <dgm:spPr/>
      <dgm:t>
        <a:bodyPr/>
        <a:lstStyle/>
        <a:p>
          <a:r>
            <a:rPr lang="en-GB"/>
            <a:t>3</a:t>
          </a:r>
        </a:p>
      </dgm:t>
    </dgm:pt>
    <dgm:pt modelId="{95A8CFFE-B28A-4251-9E83-0C2F0FD8662A}">
      <dgm:prSet/>
      <dgm:spPr/>
      <dgm:t>
        <a:bodyPr/>
        <a:lstStyle/>
        <a:p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Publicise any information about support for travelling to work</a:t>
          </a:r>
          <a:endParaRPr lang="en-US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744EC54-899F-47F2-B416-CA648119CD01}" type="parTrans" cxnId="{934EFE5D-7BB8-45B4-B790-0C6DBD6C3A90}">
      <dgm:prSet/>
      <dgm:spPr/>
      <dgm:t>
        <a:bodyPr/>
        <a:lstStyle/>
        <a:p>
          <a:endParaRPr lang="en-GB"/>
        </a:p>
      </dgm:t>
    </dgm:pt>
    <dgm:pt modelId="{F166EFC7-2E22-43F8-9D94-0A665669A8A8}" type="sibTrans" cxnId="{934EFE5D-7BB8-45B4-B790-0C6DBD6C3A90}">
      <dgm:prSet phldrT="4" phldr="0"/>
      <dgm:spPr/>
      <dgm:t>
        <a:bodyPr/>
        <a:lstStyle/>
        <a:p>
          <a:r>
            <a:rPr lang="en-GB"/>
            <a:t>4</a:t>
          </a:r>
        </a:p>
      </dgm:t>
    </dgm:pt>
    <dgm:pt modelId="{077E157E-9AFB-4D88-8D4A-198FD0A65B6E}">
      <dgm:prSet/>
      <dgm:spPr/>
      <dgm:t>
        <a:bodyPr/>
        <a:lstStyle/>
        <a:p>
          <a:r>
            <a:rPr lang="en-GB" dirty="0">
              <a:latin typeface="Calibri" panose="020F0502020204030204" pitchFamily="34" charset="0"/>
              <a:cs typeface="Calibri" panose="020F0502020204030204" pitchFamily="34" charset="0"/>
            </a:rPr>
            <a:t>Updates about COVID related changes </a:t>
          </a:r>
          <a:endParaRPr lang="en-US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D8C83AA-A660-4700-8715-81C91070F11A}" type="parTrans" cxnId="{0407F1EB-43E9-459E-AC36-10761C6EDAAC}">
      <dgm:prSet/>
      <dgm:spPr/>
      <dgm:t>
        <a:bodyPr/>
        <a:lstStyle/>
        <a:p>
          <a:endParaRPr lang="en-GB"/>
        </a:p>
      </dgm:t>
    </dgm:pt>
    <dgm:pt modelId="{9283E60B-91D4-42A0-9115-A1286C79430C}" type="sibTrans" cxnId="{0407F1EB-43E9-459E-AC36-10761C6EDAAC}">
      <dgm:prSet phldrT="5" phldr="0"/>
      <dgm:spPr/>
      <dgm:t>
        <a:bodyPr/>
        <a:lstStyle/>
        <a:p>
          <a:r>
            <a:rPr lang="en-GB"/>
            <a:t>5</a:t>
          </a:r>
        </a:p>
      </dgm:t>
    </dgm:pt>
    <dgm:pt modelId="{5E682AFB-FCDE-49BD-935F-7CB154ACF063}" type="pres">
      <dgm:prSet presAssocID="{A4937001-C4E7-491E-A5D4-F62A8998113F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F7D02F-06A6-46FF-AA1D-AF073D28F230}" type="pres">
      <dgm:prSet presAssocID="{23D11E08-89A1-4F13-B9C5-79502CD85585}" presName="compositeNode" presStyleCnt="0">
        <dgm:presLayoutVars>
          <dgm:bulletEnabled val="1"/>
        </dgm:presLayoutVars>
      </dgm:prSet>
      <dgm:spPr/>
    </dgm:pt>
    <dgm:pt modelId="{349A137F-F557-44D5-A69E-80FB359CE6BB}" type="pres">
      <dgm:prSet presAssocID="{23D11E08-89A1-4F13-B9C5-79502CD85585}" presName="bgRect" presStyleLbl="bgAccFollowNode1" presStyleIdx="0" presStyleCnt="5"/>
      <dgm:spPr/>
      <dgm:t>
        <a:bodyPr/>
        <a:lstStyle/>
        <a:p>
          <a:endParaRPr lang="en-US"/>
        </a:p>
      </dgm:t>
    </dgm:pt>
    <dgm:pt modelId="{F4C60F74-3F0E-4CB1-88B3-CB40048A28D8}" type="pres">
      <dgm:prSet presAssocID="{64833F87-1711-49C9-85D2-77B1358E0700}" presName="sibTransNodeCircle" presStyleLbl="alignNode1" presStyleIdx="0" presStyleCnt="10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8C008247-A6F7-4A94-ABE0-8C0D23AF1323}" type="pres">
      <dgm:prSet presAssocID="{23D11E08-89A1-4F13-B9C5-79502CD85585}" presName="bottomLine" presStyleLbl="alignNode1" presStyleIdx="1" presStyleCnt="10">
        <dgm:presLayoutVars/>
      </dgm:prSet>
      <dgm:spPr/>
    </dgm:pt>
    <dgm:pt modelId="{DAECB1FF-95FB-49A0-AFDA-D883AB9D32BC}" type="pres">
      <dgm:prSet presAssocID="{23D11E08-89A1-4F13-B9C5-79502CD85585}" presName="nodeText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8482D5-84FC-43D6-AA1F-5657FDD20D3E}" type="pres">
      <dgm:prSet presAssocID="{64833F87-1711-49C9-85D2-77B1358E0700}" presName="sibTrans" presStyleCnt="0"/>
      <dgm:spPr/>
    </dgm:pt>
    <dgm:pt modelId="{5D7645BD-52A5-4D37-AE91-2C29CF752C80}" type="pres">
      <dgm:prSet presAssocID="{076217ED-0F8F-485B-BF00-229FA135A7C6}" presName="compositeNode" presStyleCnt="0">
        <dgm:presLayoutVars>
          <dgm:bulletEnabled val="1"/>
        </dgm:presLayoutVars>
      </dgm:prSet>
      <dgm:spPr/>
    </dgm:pt>
    <dgm:pt modelId="{CAFCC032-CCF4-4AB3-9368-C77A14223A12}" type="pres">
      <dgm:prSet presAssocID="{076217ED-0F8F-485B-BF00-229FA135A7C6}" presName="bgRect" presStyleLbl="bgAccFollowNode1" presStyleIdx="1" presStyleCnt="5"/>
      <dgm:spPr/>
      <dgm:t>
        <a:bodyPr/>
        <a:lstStyle/>
        <a:p>
          <a:endParaRPr lang="en-US"/>
        </a:p>
      </dgm:t>
    </dgm:pt>
    <dgm:pt modelId="{51E402BD-D8F9-4EFF-91AA-F815A407CED3}" type="pres">
      <dgm:prSet presAssocID="{E9196B50-111F-4045-B39E-08371CEBEE45}" presName="sibTransNodeCircle" presStyleLbl="alignNode1" presStyleIdx="2" presStyleCnt="10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09DECBFF-A629-4C13-8B0B-EFD956D13995}" type="pres">
      <dgm:prSet presAssocID="{076217ED-0F8F-485B-BF00-229FA135A7C6}" presName="bottomLine" presStyleLbl="alignNode1" presStyleIdx="3" presStyleCnt="10">
        <dgm:presLayoutVars/>
      </dgm:prSet>
      <dgm:spPr/>
    </dgm:pt>
    <dgm:pt modelId="{2F028AD4-6FA5-4C15-8579-000BEEE7F843}" type="pres">
      <dgm:prSet presAssocID="{076217ED-0F8F-485B-BF00-229FA135A7C6}" presName="nodeText" presStyleLbl="b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7EC605-4A87-4A7F-8228-3871ABBD5511}" type="pres">
      <dgm:prSet presAssocID="{E9196B50-111F-4045-B39E-08371CEBEE45}" presName="sibTrans" presStyleCnt="0"/>
      <dgm:spPr/>
    </dgm:pt>
    <dgm:pt modelId="{AC72227F-693F-405C-8E0A-C53D896DAA42}" type="pres">
      <dgm:prSet presAssocID="{94B8D723-FA00-4603-AA08-F79E56859DDB}" presName="compositeNode" presStyleCnt="0">
        <dgm:presLayoutVars>
          <dgm:bulletEnabled val="1"/>
        </dgm:presLayoutVars>
      </dgm:prSet>
      <dgm:spPr/>
    </dgm:pt>
    <dgm:pt modelId="{0B7387EF-15D9-42A7-95C1-BA00BF57CAE6}" type="pres">
      <dgm:prSet presAssocID="{94B8D723-FA00-4603-AA08-F79E56859DDB}" presName="bgRect" presStyleLbl="bgAccFollowNode1" presStyleIdx="2" presStyleCnt="5"/>
      <dgm:spPr/>
      <dgm:t>
        <a:bodyPr/>
        <a:lstStyle/>
        <a:p>
          <a:endParaRPr lang="en-US"/>
        </a:p>
      </dgm:t>
    </dgm:pt>
    <dgm:pt modelId="{F4415DD0-52FE-462D-A48B-72A2AE94723E}" type="pres">
      <dgm:prSet presAssocID="{1CE07819-3088-4D2E-B7D2-A6783478B622}" presName="sibTransNodeCircle" presStyleLbl="alignNode1" presStyleIdx="4" presStyleCnt="10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032CCD12-F97D-42F4-9C0A-C4336D55C180}" type="pres">
      <dgm:prSet presAssocID="{94B8D723-FA00-4603-AA08-F79E56859DDB}" presName="bottomLine" presStyleLbl="alignNode1" presStyleIdx="5" presStyleCnt="10">
        <dgm:presLayoutVars/>
      </dgm:prSet>
      <dgm:spPr/>
    </dgm:pt>
    <dgm:pt modelId="{5062BB6A-8F18-445A-A398-45DA353CEB50}" type="pres">
      <dgm:prSet presAssocID="{94B8D723-FA00-4603-AA08-F79E56859DDB}" presName="nodeText" presStyleLbl="b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7346AD-0072-4390-91D4-065840996966}" type="pres">
      <dgm:prSet presAssocID="{1CE07819-3088-4D2E-B7D2-A6783478B622}" presName="sibTrans" presStyleCnt="0"/>
      <dgm:spPr/>
    </dgm:pt>
    <dgm:pt modelId="{3CBB9C5C-D725-464E-BA1D-E291AAAA7014}" type="pres">
      <dgm:prSet presAssocID="{95A8CFFE-B28A-4251-9E83-0C2F0FD8662A}" presName="compositeNode" presStyleCnt="0">
        <dgm:presLayoutVars>
          <dgm:bulletEnabled val="1"/>
        </dgm:presLayoutVars>
      </dgm:prSet>
      <dgm:spPr/>
    </dgm:pt>
    <dgm:pt modelId="{AD2ACB74-3A0C-4E80-8CE3-30CEDC83F3A2}" type="pres">
      <dgm:prSet presAssocID="{95A8CFFE-B28A-4251-9E83-0C2F0FD8662A}" presName="bgRect" presStyleLbl="bgAccFollowNode1" presStyleIdx="3" presStyleCnt="5"/>
      <dgm:spPr/>
      <dgm:t>
        <a:bodyPr/>
        <a:lstStyle/>
        <a:p>
          <a:endParaRPr lang="en-US"/>
        </a:p>
      </dgm:t>
    </dgm:pt>
    <dgm:pt modelId="{EFEE200B-5EB8-4777-977D-63784AA23402}" type="pres">
      <dgm:prSet presAssocID="{F166EFC7-2E22-43F8-9D94-0A665669A8A8}" presName="sibTransNodeCircle" presStyleLbl="alignNode1" presStyleIdx="6" presStyleCnt="10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C013118B-AEBE-4D17-A52B-90D52ABB688D}" type="pres">
      <dgm:prSet presAssocID="{95A8CFFE-B28A-4251-9E83-0C2F0FD8662A}" presName="bottomLine" presStyleLbl="alignNode1" presStyleIdx="7" presStyleCnt="10">
        <dgm:presLayoutVars/>
      </dgm:prSet>
      <dgm:spPr/>
    </dgm:pt>
    <dgm:pt modelId="{9E38C1E9-5193-4C75-BEA8-E7A0EAA4E6E8}" type="pres">
      <dgm:prSet presAssocID="{95A8CFFE-B28A-4251-9E83-0C2F0FD8662A}" presName="nodeText" presStyleLbl="b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4FDC65-BBC8-4A0B-989C-D6354A8DF848}" type="pres">
      <dgm:prSet presAssocID="{F166EFC7-2E22-43F8-9D94-0A665669A8A8}" presName="sibTrans" presStyleCnt="0"/>
      <dgm:spPr/>
    </dgm:pt>
    <dgm:pt modelId="{58DE69B8-5F83-4702-9F0B-B782A51DA166}" type="pres">
      <dgm:prSet presAssocID="{077E157E-9AFB-4D88-8D4A-198FD0A65B6E}" presName="compositeNode" presStyleCnt="0">
        <dgm:presLayoutVars>
          <dgm:bulletEnabled val="1"/>
        </dgm:presLayoutVars>
      </dgm:prSet>
      <dgm:spPr/>
    </dgm:pt>
    <dgm:pt modelId="{74DCCD62-0869-4B95-9484-46BBCB8D6B1B}" type="pres">
      <dgm:prSet presAssocID="{077E157E-9AFB-4D88-8D4A-198FD0A65B6E}" presName="bgRect" presStyleLbl="bgAccFollowNode1" presStyleIdx="4" presStyleCnt="5"/>
      <dgm:spPr/>
      <dgm:t>
        <a:bodyPr/>
        <a:lstStyle/>
        <a:p>
          <a:endParaRPr lang="en-US"/>
        </a:p>
      </dgm:t>
    </dgm:pt>
    <dgm:pt modelId="{FC580137-4E91-46B1-824E-F8423342BB09}" type="pres">
      <dgm:prSet presAssocID="{9283E60B-91D4-42A0-9115-A1286C79430C}" presName="sibTransNodeCircle" presStyleLbl="alignNode1" presStyleIdx="8" presStyleCnt="10">
        <dgm:presLayoutVars>
          <dgm:chMax val="0"/>
          <dgm:bulletEnabled/>
        </dgm:presLayoutVars>
      </dgm:prSet>
      <dgm:spPr/>
      <dgm:t>
        <a:bodyPr/>
        <a:lstStyle/>
        <a:p>
          <a:endParaRPr lang="en-US"/>
        </a:p>
      </dgm:t>
    </dgm:pt>
    <dgm:pt modelId="{2CB06117-36DB-4ADA-898F-85AAF861E5AC}" type="pres">
      <dgm:prSet presAssocID="{077E157E-9AFB-4D88-8D4A-198FD0A65B6E}" presName="bottomLine" presStyleLbl="alignNode1" presStyleIdx="9" presStyleCnt="10">
        <dgm:presLayoutVars/>
      </dgm:prSet>
      <dgm:spPr/>
    </dgm:pt>
    <dgm:pt modelId="{F29C9B13-CB39-4B0F-8EF3-C16D8DEA2FAB}" type="pres">
      <dgm:prSet presAssocID="{077E157E-9AFB-4D88-8D4A-198FD0A65B6E}" presName="nodeText" presStyleLbl="b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33809F-24BC-4FEA-BEA1-159EB81D2255}" type="presOf" srcId="{077E157E-9AFB-4D88-8D4A-198FD0A65B6E}" destId="{F29C9B13-CB39-4B0F-8EF3-C16D8DEA2FAB}" srcOrd="1" destOrd="0" presId="urn:microsoft.com/office/officeart/2016/7/layout/BasicLinearProcessNumbered"/>
    <dgm:cxn modelId="{F70543E0-8270-4BB7-8DF1-B6D9BB71C282}" type="presOf" srcId="{F166EFC7-2E22-43F8-9D94-0A665669A8A8}" destId="{EFEE200B-5EB8-4777-977D-63784AA23402}" srcOrd="0" destOrd="0" presId="urn:microsoft.com/office/officeart/2016/7/layout/BasicLinearProcessNumbered"/>
    <dgm:cxn modelId="{8E67D11D-C578-45D9-8823-98EA3630CE7A}" type="presOf" srcId="{95A8CFFE-B28A-4251-9E83-0C2F0FD8662A}" destId="{AD2ACB74-3A0C-4E80-8CE3-30CEDC83F3A2}" srcOrd="0" destOrd="0" presId="urn:microsoft.com/office/officeart/2016/7/layout/BasicLinearProcessNumbered"/>
    <dgm:cxn modelId="{FAED6B38-3732-4808-BA20-D418D288171B}" type="presOf" srcId="{95A8CFFE-B28A-4251-9E83-0C2F0FD8662A}" destId="{9E38C1E9-5193-4C75-BEA8-E7A0EAA4E6E8}" srcOrd="1" destOrd="0" presId="urn:microsoft.com/office/officeart/2016/7/layout/BasicLinearProcessNumbered"/>
    <dgm:cxn modelId="{F6BB518C-A0A1-4703-82C8-26BFE5B73217}" type="presOf" srcId="{94B8D723-FA00-4603-AA08-F79E56859DDB}" destId="{5062BB6A-8F18-445A-A398-45DA353CEB50}" srcOrd="1" destOrd="0" presId="urn:microsoft.com/office/officeart/2016/7/layout/BasicLinearProcessNumbered"/>
    <dgm:cxn modelId="{0407F1EB-43E9-459E-AC36-10761C6EDAAC}" srcId="{A4937001-C4E7-491E-A5D4-F62A8998113F}" destId="{077E157E-9AFB-4D88-8D4A-198FD0A65B6E}" srcOrd="4" destOrd="0" parTransId="{5D8C83AA-A660-4700-8715-81C91070F11A}" sibTransId="{9283E60B-91D4-42A0-9115-A1286C79430C}"/>
    <dgm:cxn modelId="{601F6F00-0A30-48EA-9E27-293360F80BA6}" type="presOf" srcId="{94B8D723-FA00-4603-AA08-F79E56859DDB}" destId="{0B7387EF-15D9-42A7-95C1-BA00BF57CAE6}" srcOrd="0" destOrd="0" presId="urn:microsoft.com/office/officeart/2016/7/layout/BasicLinearProcessNumbered"/>
    <dgm:cxn modelId="{673F35A7-50D0-447D-978E-8A8211F45C91}" type="presOf" srcId="{1CE07819-3088-4D2E-B7D2-A6783478B622}" destId="{F4415DD0-52FE-462D-A48B-72A2AE94723E}" srcOrd="0" destOrd="0" presId="urn:microsoft.com/office/officeart/2016/7/layout/BasicLinearProcessNumbered"/>
    <dgm:cxn modelId="{2C294AF9-3485-40B7-A515-C58BB1756ED3}" type="presOf" srcId="{077E157E-9AFB-4D88-8D4A-198FD0A65B6E}" destId="{74DCCD62-0869-4B95-9484-46BBCB8D6B1B}" srcOrd="0" destOrd="0" presId="urn:microsoft.com/office/officeart/2016/7/layout/BasicLinearProcessNumbered"/>
    <dgm:cxn modelId="{D92A1BCB-0777-436F-A014-7785D1873B6D}" type="presOf" srcId="{23D11E08-89A1-4F13-B9C5-79502CD85585}" destId="{349A137F-F557-44D5-A69E-80FB359CE6BB}" srcOrd="0" destOrd="0" presId="urn:microsoft.com/office/officeart/2016/7/layout/BasicLinearProcessNumbered"/>
    <dgm:cxn modelId="{E1278963-5BE2-4542-971C-99E472CF3712}" type="presOf" srcId="{A4937001-C4E7-491E-A5D4-F62A8998113F}" destId="{5E682AFB-FCDE-49BD-935F-7CB154ACF063}" srcOrd="0" destOrd="0" presId="urn:microsoft.com/office/officeart/2016/7/layout/BasicLinearProcessNumbered"/>
    <dgm:cxn modelId="{E1FC608F-4D50-4C6D-BFFB-A74FFD8C4220}" type="presOf" srcId="{23D11E08-89A1-4F13-B9C5-79502CD85585}" destId="{DAECB1FF-95FB-49A0-AFDA-D883AB9D32BC}" srcOrd="1" destOrd="0" presId="urn:microsoft.com/office/officeart/2016/7/layout/BasicLinearProcessNumbered"/>
    <dgm:cxn modelId="{EC84D59E-96BD-4FB4-85FE-A9B1AE7E44B3}" srcId="{A4937001-C4E7-491E-A5D4-F62A8998113F}" destId="{94B8D723-FA00-4603-AA08-F79E56859DDB}" srcOrd="2" destOrd="0" parTransId="{7A13FB44-3AEA-41B7-B413-A802DDA5E65C}" sibTransId="{1CE07819-3088-4D2E-B7D2-A6783478B622}"/>
    <dgm:cxn modelId="{C3246CD6-24F3-4998-BBBB-161C5E0E8A6D}" type="presOf" srcId="{9283E60B-91D4-42A0-9115-A1286C79430C}" destId="{FC580137-4E91-46B1-824E-F8423342BB09}" srcOrd="0" destOrd="0" presId="urn:microsoft.com/office/officeart/2016/7/layout/BasicLinearProcessNumbered"/>
    <dgm:cxn modelId="{F3FCDD01-677B-438A-B4CD-68E11FCE6284}" srcId="{A4937001-C4E7-491E-A5D4-F62A8998113F}" destId="{23D11E08-89A1-4F13-B9C5-79502CD85585}" srcOrd="0" destOrd="0" parTransId="{CF56D2BC-03C7-4968-9F90-ED7CA2AA5DCC}" sibTransId="{64833F87-1711-49C9-85D2-77B1358E0700}"/>
    <dgm:cxn modelId="{934EFE5D-7BB8-45B4-B790-0C6DBD6C3A90}" srcId="{A4937001-C4E7-491E-A5D4-F62A8998113F}" destId="{95A8CFFE-B28A-4251-9E83-0C2F0FD8662A}" srcOrd="3" destOrd="0" parTransId="{C744EC54-899F-47F2-B416-CA648119CD01}" sibTransId="{F166EFC7-2E22-43F8-9D94-0A665669A8A8}"/>
    <dgm:cxn modelId="{9818D44C-8C4D-478B-9877-27D37B5FF4A9}" type="presOf" srcId="{076217ED-0F8F-485B-BF00-229FA135A7C6}" destId="{2F028AD4-6FA5-4C15-8579-000BEEE7F843}" srcOrd="1" destOrd="0" presId="urn:microsoft.com/office/officeart/2016/7/layout/BasicLinearProcessNumbered"/>
    <dgm:cxn modelId="{8577CA47-6DAF-49FA-9ADE-FAE258D88A51}" type="presOf" srcId="{E9196B50-111F-4045-B39E-08371CEBEE45}" destId="{51E402BD-D8F9-4EFF-91AA-F815A407CED3}" srcOrd="0" destOrd="0" presId="urn:microsoft.com/office/officeart/2016/7/layout/BasicLinearProcessNumbered"/>
    <dgm:cxn modelId="{C77D0BF9-77DC-4C89-BECC-5AD4D1E6D1D8}" type="presOf" srcId="{64833F87-1711-49C9-85D2-77B1358E0700}" destId="{F4C60F74-3F0E-4CB1-88B3-CB40048A28D8}" srcOrd="0" destOrd="0" presId="urn:microsoft.com/office/officeart/2016/7/layout/BasicLinearProcessNumbered"/>
    <dgm:cxn modelId="{8478245E-7DA4-4A72-B333-525CB1A81B66}" srcId="{A4937001-C4E7-491E-A5D4-F62A8998113F}" destId="{076217ED-0F8F-485B-BF00-229FA135A7C6}" srcOrd="1" destOrd="0" parTransId="{B69CAE09-7161-4C93-B93B-F0CEBA959DB0}" sibTransId="{E9196B50-111F-4045-B39E-08371CEBEE45}"/>
    <dgm:cxn modelId="{9694C539-2919-4F2D-AEE9-B6B2B97BFE86}" type="presOf" srcId="{076217ED-0F8F-485B-BF00-229FA135A7C6}" destId="{CAFCC032-CCF4-4AB3-9368-C77A14223A12}" srcOrd="0" destOrd="0" presId="urn:microsoft.com/office/officeart/2016/7/layout/BasicLinearProcessNumbered"/>
    <dgm:cxn modelId="{8A8EAEE5-4FBA-4CC5-B1E7-53E82BAFF894}" type="presParOf" srcId="{5E682AFB-FCDE-49BD-935F-7CB154ACF063}" destId="{1FF7D02F-06A6-46FF-AA1D-AF073D28F230}" srcOrd="0" destOrd="0" presId="urn:microsoft.com/office/officeart/2016/7/layout/BasicLinearProcessNumbered"/>
    <dgm:cxn modelId="{E5591CC5-3AFD-4C54-8EB1-98F625851286}" type="presParOf" srcId="{1FF7D02F-06A6-46FF-AA1D-AF073D28F230}" destId="{349A137F-F557-44D5-A69E-80FB359CE6BB}" srcOrd="0" destOrd="0" presId="urn:microsoft.com/office/officeart/2016/7/layout/BasicLinearProcessNumbered"/>
    <dgm:cxn modelId="{1EA0D376-11C9-4C69-BE26-3E3ADB7BE73D}" type="presParOf" srcId="{1FF7D02F-06A6-46FF-AA1D-AF073D28F230}" destId="{F4C60F74-3F0E-4CB1-88B3-CB40048A28D8}" srcOrd="1" destOrd="0" presId="urn:microsoft.com/office/officeart/2016/7/layout/BasicLinearProcessNumbered"/>
    <dgm:cxn modelId="{618625EA-E0A7-4F8E-B495-1C86532F1343}" type="presParOf" srcId="{1FF7D02F-06A6-46FF-AA1D-AF073D28F230}" destId="{8C008247-A6F7-4A94-ABE0-8C0D23AF1323}" srcOrd="2" destOrd="0" presId="urn:microsoft.com/office/officeart/2016/7/layout/BasicLinearProcessNumbered"/>
    <dgm:cxn modelId="{6A7237A7-882B-4655-BD51-252D6A2B5DA9}" type="presParOf" srcId="{1FF7D02F-06A6-46FF-AA1D-AF073D28F230}" destId="{DAECB1FF-95FB-49A0-AFDA-D883AB9D32BC}" srcOrd="3" destOrd="0" presId="urn:microsoft.com/office/officeart/2016/7/layout/BasicLinearProcessNumbered"/>
    <dgm:cxn modelId="{C26F7442-50EE-4DF2-8CAB-5454AB27AAB0}" type="presParOf" srcId="{5E682AFB-FCDE-49BD-935F-7CB154ACF063}" destId="{6F8482D5-84FC-43D6-AA1F-5657FDD20D3E}" srcOrd="1" destOrd="0" presId="urn:microsoft.com/office/officeart/2016/7/layout/BasicLinearProcessNumbered"/>
    <dgm:cxn modelId="{E72FF2CA-03EB-4ACC-913F-EE33E10BC85E}" type="presParOf" srcId="{5E682AFB-FCDE-49BD-935F-7CB154ACF063}" destId="{5D7645BD-52A5-4D37-AE91-2C29CF752C80}" srcOrd="2" destOrd="0" presId="urn:microsoft.com/office/officeart/2016/7/layout/BasicLinearProcessNumbered"/>
    <dgm:cxn modelId="{C9BC65CD-B145-4611-9D28-5185E37A6443}" type="presParOf" srcId="{5D7645BD-52A5-4D37-AE91-2C29CF752C80}" destId="{CAFCC032-CCF4-4AB3-9368-C77A14223A12}" srcOrd="0" destOrd="0" presId="urn:microsoft.com/office/officeart/2016/7/layout/BasicLinearProcessNumbered"/>
    <dgm:cxn modelId="{9434AFC7-834A-4217-B81E-2344E994A8B3}" type="presParOf" srcId="{5D7645BD-52A5-4D37-AE91-2C29CF752C80}" destId="{51E402BD-D8F9-4EFF-91AA-F815A407CED3}" srcOrd="1" destOrd="0" presId="urn:microsoft.com/office/officeart/2016/7/layout/BasicLinearProcessNumbered"/>
    <dgm:cxn modelId="{1BE7E1A8-D26E-4781-8438-35CF0ABBA87B}" type="presParOf" srcId="{5D7645BD-52A5-4D37-AE91-2C29CF752C80}" destId="{09DECBFF-A629-4C13-8B0B-EFD956D13995}" srcOrd="2" destOrd="0" presId="urn:microsoft.com/office/officeart/2016/7/layout/BasicLinearProcessNumbered"/>
    <dgm:cxn modelId="{30838291-8543-45C9-ADF1-A162CFF2BFDA}" type="presParOf" srcId="{5D7645BD-52A5-4D37-AE91-2C29CF752C80}" destId="{2F028AD4-6FA5-4C15-8579-000BEEE7F843}" srcOrd="3" destOrd="0" presId="urn:microsoft.com/office/officeart/2016/7/layout/BasicLinearProcessNumbered"/>
    <dgm:cxn modelId="{B458BAA1-01A8-45FC-A2E4-4897EA7198F8}" type="presParOf" srcId="{5E682AFB-FCDE-49BD-935F-7CB154ACF063}" destId="{7F7EC605-4A87-4A7F-8228-3871ABBD5511}" srcOrd="3" destOrd="0" presId="urn:microsoft.com/office/officeart/2016/7/layout/BasicLinearProcessNumbered"/>
    <dgm:cxn modelId="{47036A65-F762-4A77-AA2B-64E4E007F594}" type="presParOf" srcId="{5E682AFB-FCDE-49BD-935F-7CB154ACF063}" destId="{AC72227F-693F-405C-8E0A-C53D896DAA42}" srcOrd="4" destOrd="0" presId="urn:microsoft.com/office/officeart/2016/7/layout/BasicLinearProcessNumbered"/>
    <dgm:cxn modelId="{C888F354-896F-4287-B74B-1B4EFB128CD1}" type="presParOf" srcId="{AC72227F-693F-405C-8E0A-C53D896DAA42}" destId="{0B7387EF-15D9-42A7-95C1-BA00BF57CAE6}" srcOrd="0" destOrd="0" presId="urn:microsoft.com/office/officeart/2016/7/layout/BasicLinearProcessNumbered"/>
    <dgm:cxn modelId="{EBAAFD4E-BD73-42C6-9CDD-02DF701D297A}" type="presParOf" srcId="{AC72227F-693F-405C-8E0A-C53D896DAA42}" destId="{F4415DD0-52FE-462D-A48B-72A2AE94723E}" srcOrd="1" destOrd="0" presId="urn:microsoft.com/office/officeart/2016/7/layout/BasicLinearProcessNumbered"/>
    <dgm:cxn modelId="{8E85CBA2-9DD1-4185-B49A-849DDB70FF7A}" type="presParOf" srcId="{AC72227F-693F-405C-8E0A-C53D896DAA42}" destId="{032CCD12-F97D-42F4-9C0A-C4336D55C180}" srcOrd="2" destOrd="0" presId="urn:microsoft.com/office/officeart/2016/7/layout/BasicLinearProcessNumbered"/>
    <dgm:cxn modelId="{307CE3B0-6DDB-4283-8B36-7013ADDD7A1D}" type="presParOf" srcId="{AC72227F-693F-405C-8E0A-C53D896DAA42}" destId="{5062BB6A-8F18-445A-A398-45DA353CEB50}" srcOrd="3" destOrd="0" presId="urn:microsoft.com/office/officeart/2016/7/layout/BasicLinearProcessNumbered"/>
    <dgm:cxn modelId="{E3220E31-F364-4665-928C-E7087B254C5D}" type="presParOf" srcId="{5E682AFB-FCDE-49BD-935F-7CB154ACF063}" destId="{387346AD-0072-4390-91D4-065840996966}" srcOrd="5" destOrd="0" presId="urn:microsoft.com/office/officeart/2016/7/layout/BasicLinearProcessNumbered"/>
    <dgm:cxn modelId="{5956B96D-150D-47DA-AAB6-A1343EC78A55}" type="presParOf" srcId="{5E682AFB-FCDE-49BD-935F-7CB154ACF063}" destId="{3CBB9C5C-D725-464E-BA1D-E291AAAA7014}" srcOrd="6" destOrd="0" presId="urn:microsoft.com/office/officeart/2016/7/layout/BasicLinearProcessNumbered"/>
    <dgm:cxn modelId="{61CB9C63-6AA0-421C-AB62-DBC57A65E31B}" type="presParOf" srcId="{3CBB9C5C-D725-464E-BA1D-E291AAAA7014}" destId="{AD2ACB74-3A0C-4E80-8CE3-30CEDC83F3A2}" srcOrd="0" destOrd="0" presId="urn:microsoft.com/office/officeart/2016/7/layout/BasicLinearProcessNumbered"/>
    <dgm:cxn modelId="{29C5CC79-EB44-42EC-8408-4EFFFADD6F1E}" type="presParOf" srcId="{3CBB9C5C-D725-464E-BA1D-E291AAAA7014}" destId="{EFEE200B-5EB8-4777-977D-63784AA23402}" srcOrd="1" destOrd="0" presId="urn:microsoft.com/office/officeart/2016/7/layout/BasicLinearProcessNumbered"/>
    <dgm:cxn modelId="{8AE8E520-740B-44DD-8E4D-071D78F9F886}" type="presParOf" srcId="{3CBB9C5C-D725-464E-BA1D-E291AAAA7014}" destId="{C013118B-AEBE-4D17-A52B-90D52ABB688D}" srcOrd="2" destOrd="0" presId="urn:microsoft.com/office/officeart/2016/7/layout/BasicLinearProcessNumbered"/>
    <dgm:cxn modelId="{F0C86573-BD16-4712-9C1E-44FA11B0F9D3}" type="presParOf" srcId="{3CBB9C5C-D725-464E-BA1D-E291AAAA7014}" destId="{9E38C1E9-5193-4C75-BEA8-E7A0EAA4E6E8}" srcOrd="3" destOrd="0" presId="urn:microsoft.com/office/officeart/2016/7/layout/BasicLinearProcessNumbered"/>
    <dgm:cxn modelId="{094C5175-38C0-485A-9B79-08D5F329762E}" type="presParOf" srcId="{5E682AFB-FCDE-49BD-935F-7CB154ACF063}" destId="{B64FDC65-BBC8-4A0B-989C-D6354A8DF848}" srcOrd="7" destOrd="0" presId="urn:microsoft.com/office/officeart/2016/7/layout/BasicLinearProcessNumbered"/>
    <dgm:cxn modelId="{14857168-2455-477E-B565-367B1AE9975B}" type="presParOf" srcId="{5E682AFB-FCDE-49BD-935F-7CB154ACF063}" destId="{58DE69B8-5F83-4702-9F0B-B782A51DA166}" srcOrd="8" destOrd="0" presId="urn:microsoft.com/office/officeart/2016/7/layout/BasicLinearProcessNumbered"/>
    <dgm:cxn modelId="{2671719D-33CE-4256-88C8-7FA9641FEF68}" type="presParOf" srcId="{58DE69B8-5F83-4702-9F0B-B782A51DA166}" destId="{74DCCD62-0869-4B95-9484-46BBCB8D6B1B}" srcOrd="0" destOrd="0" presId="urn:microsoft.com/office/officeart/2016/7/layout/BasicLinearProcessNumbered"/>
    <dgm:cxn modelId="{64699040-2384-45A4-97C6-91C8A017C2D7}" type="presParOf" srcId="{58DE69B8-5F83-4702-9F0B-B782A51DA166}" destId="{FC580137-4E91-46B1-824E-F8423342BB09}" srcOrd="1" destOrd="0" presId="urn:microsoft.com/office/officeart/2016/7/layout/BasicLinearProcessNumbered"/>
    <dgm:cxn modelId="{8819203A-E492-47F6-B675-0F66B6CACCE1}" type="presParOf" srcId="{58DE69B8-5F83-4702-9F0B-B782A51DA166}" destId="{2CB06117-36DB-4ADA-898F-85AAF861E5AC}" srcOrd="2" destOrd="0" presId="urn:microsoft.com/office/officeart/2016/7/layout/BasicLinearProcessNumbered"/>
    <dgm:cxn modelId="{D1986947-C8BB-4CC6-897B-8D48C8172586}" type="presParOf" srcId="{58DE69B8-5F83-4702-9F0B-B782A51DA166}" destId="{F29C9B13-CB39-4B0F-8EF3-C16D8DEA2FAB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9A137F-F557-44D5-A69E-80FB359CE6BB}">
      <dsp:nvSpPr>
        <dsp:cNvPr id="0" name=""/>
        <dsp:cNvSpPr/>
      </dsp:nvSpPr>
      <dsp:spPr>
        <a:xfrm>
          <a:off x="3591" y="577457"/>
          <a:ext cx="1944309" cy="272203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586" tIns="330200" rIns="151586" bIns="33020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>
              <a:latin typeface="Calibri" panose="020F0502020204030204" pitchFamily="34" charset="0"/>
              <a:cs typeface="Calibri" panose="020F0502020204030204" pitchFamily="34" charset="0"/>
            </a:rPr>
            <a:t>Circulate support for mental health and ensure managers feel equipped</a:t>
          </a:r>
          <a:endParaRPr lang="en-US" sz="15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591" y="1611829"/>
        <a:ext cx="1944309" cy="1633220"/>
      </dsp:txXfrm>
    </dsp:sp>
    <dsp:sp modelId="{F4C60F74-3F0E-4CB1-88B3-CB40048A28D8}">
      <dsp:nvSpPr>
        <dsp:cNvPr id="0" name=""/>
        <dsp:cNvSpPr/>
      </dsp:nvSpPr>
      <dsp:spPr>
        <a:xfrm>
          <a:off x="567440" y="849660"/>
          <a:ext cx="816610" cy="81661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666" tIns="12700" rIns="63666" bIns="1270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/>
            <a:t>1</a:t>
          </a:r>
        </a:p>
      </dsp:txBody>
      <dsp:txXfrm>
        <a:off x="687030" y="969250"/>
        <a:ext cx="577430" cy="577430"/>
      </dsp:txXfrm>
    </dsp:sp>
    <dsp:sp modelId="{8C008247-A6F7-4A94-ABE0-8C0D23AF1323}">
      <dsp:nvSpPr>
        <dsp:cNvPr id="0" name=""/>
        <dsp:cNvSpPr/>
      </dsp:nvSpPr>
      <dsp:spPr>
        <a:xfrm>
          <a:off x="3591" y="3299418"/>
          <a:ext cx="1944309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FCC032-CCF4-4AB3-9368-C77A14223A12}">
      <dsp:nvSpPr>
        <dsp:cNvPr id="0" name=""/>
        <dsp:cNvSpPr/>
      </dsp:nvSpPr>
      <dsp:spPr>
        <a:xfrm>
          <a:off x="2142332" y="577457"/>
          <a:ext cx="1944309" cy="2722033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586" tIns="330200" rIns="151586" bIns="33020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>
              <a:latin typeface="Calibri" panose="020F0502020204030204" pitchFamily="34" charset="0"/>
              <a:cs typeface="Calibri" panose="020F0502020204030204" pitchFamily="34" charset="0"/>
            </a:rPr>
            <a:t>Planning a wellbeing webinar with practical help for staff and managers</a:t>
          </a:r>
        </a:p>
      </dsp:txBody>
      <dsp:txXfrm>
        <a:off x="2142332" y="1611829"/>
        <a:ext cx="1944309" cy="1633220"/>
      </dsp:txXfrm>
    </dsp:sp>
    <dsp:sp modelId="{51E402BD-D8F9-4EFF-91AA-F815A407CED3}">
      <dsp:nvSpPr>
        <dsp:cNvPr id="0" name=""/>
        <dsp:cNvSpPr/>
      </dsp:nvSpPr>
      <dsp:spPr>
        <a:xfrm>
          <a:off x="2706181" y="849660"/>
          <a:ext cx="816610" cy="81661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666" tIns="12700" rIns="63666" bIns="1270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200" kern="1200"/>
            <a:t>2</a:t>
          </a:r>
        </a:p>
      </dsp:txBody>
      <dsp:txXfrm>
        <a:off x="2825771" y="969250"/>
        <a:ext cx="577430" cy="577430"/>
      </dsp:txXfrm>
    </dsp:sp>
    <dsp:sp modelId="{09DECBFF-A629-4C13-8B0B-EFD956D13995}">
      <dsp:nvSpPr>
        <dsp:cNvPr id="0" name=""/>
        <dsp:cNvSpPr/>
      </dsp:nvSpPr>
      <dsp:spPr>
        <a:xfrm>
          <a:off x="2142332" y="3299418"/>
          <a:ext cx="1944309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7387EF-15D9-42A7-95C1-BA00BF57CAE6}">
      <dsp:nvSpPr>
        <dsp:cNvPr id="0" name=""/>
        <dsp:cNvSpPr/>
      </dsp:nvSpPr>
      <dsp:spPr>
        <a:xfrm>
          <a:off x="4281073" y="577457"/>
          <a:ext cx="1944309" cy="2722033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586" tIns="330200" rIns="151586" bIns="33020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>
              <a:latin typeface="Calibri" panose="020F0502020204030204" pitchFamily="34" charset="0"/>
              <a:cs typeface="Calibri" panose="020F0502020204030204" pitchFamily="34" charset="0"/>
            </a:rPr>
            <a:t>Keep the Town hall meetings and using online meeting facilities</a:t>
          </a:r>
          <a:endParaRPr lang="en-US" sz="15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281073" y="1611829"/>
        <a:ext cx="1944309" cy="1633220"/>
      </dsp:txXfrm>
    </dsp:sp>
    <dsp:sp modelId="{F4415DD0-52FE-462D-A48B-72A2AE94723E}">
      <dsp:nvSpPr>
        <dsp:cNvPr id="0" name=""/>
        <dsp:cNvSpPr/>
      </dsp:nvSpPr>
      <dsp:spPr>
        <a:xfrm>
          <a:off x="4844922" y="849660"/>
          <a:ext cx="816610" cy="81661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666" tIns="12700" rIns="63666" bIns="1270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200" kern="1200"/>
            <a:t>3</a:t>
          </a:r>
        </a:p>
      </dsp:txBody>
      <dsp:txXfrm>
        <a:off x="4964512" y="969250"/>
        <a:ext cx="577430" cy="577430"/>
      </dsp:txXfrm>
    </dsp:sp>
    <dsp:sp modelId="{032CCD12-F97D-42F4-9C0A-C4336D55C180}">
      <dsp:nvSpPr>
        <dsp:cNvPr id="0" name=""/>
        <dsp:cNvSpPr/>
      </dsp:nvSpPr>
      <dsp:spPr>
        <a:xfrm>
          <a:off x="4281073" y="3299418"/>
          <a:ext cx="1944309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2ACB74-3A0C-4E80-8CE3-30CEDC83F3A2}">
      <dsp:nvSpPr>
        <dsp:cNvPr id="0" name=""/>
        <dsp:cNvSpPr/>
      </dsp:nvSpPr>
      <dsp:spPr>
        <a:xfrm>
          <a:off x="6419813" y="577457"/>
          <a:ext cx="1944309" cy="272203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586" tIns="330200" rIns="151586" bIns="33020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>
              <a:latin typeface="Calibri" panose="020F0502020204030204" pitchFamily="34" charset="0"/>
              <a:cs typeface="Calibri" panose="020F0502020204030204" pitchFamily="34" charset="0"/>
            </a:rPr>
            <a:t>Publicise any information about support for travelling to work</a:t>
          </a:r>
          <a:endParaRPr lang="en-US" sz="15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419813" y="1611829"/>
        <a:ext cx="1944309" cy="1633220"/>
      </dsp:txXfrm>
    </dsp:sp>
    <dsp:sp modelId="{EFEE200B-5EB8-4777-977D-63784AA23402}">
      <dsp:nvSpPr>
        <dsp:cNvPr id="0" name=""/>
        <dsp:cNvSpPr/>
      </dsp:nvSpPr>
      <dsp:spPr>
        <a:xfrm>
          <a:off x="6983663" y="849660"/>
          <a:ext cx="816610" cy="81661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666" tIns="12700" rIns="63666" bIns="1270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200" kern="1200"/>
            <a:t>4</a:t>
          </a:r>
        </a:p>
      </dsp:txBody>
      <dsp:txXfrm>
        <a:off x="7103253" y="969250"/>
        <a:ext cx="577430" cy="577430"/>
      </dsp:txXfrm>
    </dsp:sp>
    <dsp:sp modelId="{C013118B-AEBE-4D17-A52B-90D52ABB688D}">
      <dsp:nvSpPr>
        <dsp:cNvPr id="0" name=""/>
        <dsp:cNvSpPr/>
      </dsp:nvSpPr>
      <dsp:spPr>
        <a:xfrm>
          <a:off x="6419813" y="3299418"/>
          <a:ext cx="1944309" cy="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DCCD62-0869-4B95-9484-46BBCB8D6B1B}">
      <dsp:nvSpPr>
        <dsp:cNvPr id="0" name=""/>
        <dsp:cNvSpPr/>
      </dsp:nvSpPr>
      <dsp:spPr>
        <a:xfrm>
          <a:off x="8558554" y="577457"/>
          <a:ext cx="1944309" cy="2722033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586" tIns="330200" rIns="151586" bIns="330200" numCol="1" spcCol="1270" anchor="t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>
              <a:latin typeface="Calibri" panose="020F0502020204030204" pitchFamily="34" charset="0"/>
              <a:cs typeface="Calibri" panose="020F0502020204030204" pitchFamily="34" charset="0"/>
            </a:rPr>
            <a:t>Updates about COVID related changes </a:t>
          </a:r>
          <a:endParaRPr lang="en-US" sz="15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8558554" y="1611829"/>
        <a:ext cx="1944309" cy="1633220"/>
      </dsp:txXfrm>
    </dsp:sp>
    <dsp:sp modelId="{FC580137-4E91-46B1-824E-F8423342BB09}">
      <dsp:nvSpPr>
        <dsp:cNvPr id="0" name=""/>
        <dsp:cNvSpPr/>
      </dsp:nvSpPr>
      <dsp:spPr>
        <a:xfrm>
          <a:off x="9122404" y="849660"/>
          <a:ext cx="816610" cy="81661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666" tIns="12700" rIns="63666" bIns="1270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200" kern="1200"/>
            <a:t>5</a:t>
          </a:r>
        </a:p>
      </dsp:txBody>
      <dsp:txXfrm>
        <a:off x="9241994" y="969250"/>
        <a:ext cx="577430" cy="577430"/>
      </dsp:txXfrm>
    </dsp:sp>
    <dsp:sp modelId="{2CB06117-36DB-4ADA-898F-85AAF861E5AC}">
      <dsp:nvSpPr>
        <dsp:cNvPr id="0" name=""/>
        <dsp:cNvSpPr/>
      </dsp:nvSpPr>
      <dsp:spPr>
        <a:xfrm>
          <a:off x="8558554" y="3299418"/>
          <a:ext cx="1944309" cy="7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7475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91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85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4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94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34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647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1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2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329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1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10/11/2020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50" r:id="rId5"/>
    <p:sldLayoutId id="2147483744" r:id="rId6"/>
    <p:sldLayoutId id="2147483745" r:id="rId7"/>
    <p:sldLayoutId id="2147483746" r:id="rId8"/>
    <p:sldLayoutId id="2147483749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ECA101C-B288-468B-A80E-5959FB6021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3" y="-22"/>
            <a:ext cx="12191997" cy="685802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063B759-00FC-46D1-9898-8E8625268F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2206190" y="2206184"/>
            <a:ext cx="6858003" cy="2445624"/>
          </a:xfrm>
          <a:prstGeom prst="rect">
            <a:avLst/>
          </a:prstGeom>
          <a:gradFill flip="none" rotWithShape="1">
            <a:gsLst>
              <a:gs pos="48000">
                <a:srgbClr val="262626">
                  <a:alpha val="24000"/>
                </a:srgbClr>
              </a:gs>
              <a:gs pos="85000">
                <a:srgbClr val="262626">
                  <a:alpha val="45000"/>
                </a:srgb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5B012D8-7F27-4758-9AC6-C889B154BD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37374" y="1100316"/>
            <a:ext cx="6858003" cy="4657347"/>
          </a:xfrm>
          <a:prstGeom prst="rect">
            <a:avLst/>
          </a:prstGeom>
          <a:gradFill flip="none" rotWithShape="1">
            <a:gsLst>
              <a:gs pos="48000">
                <a:srgbClr val="262626">
                  <a:alpha val="24000"/>
                </a:srgbClr>
              </a:gs>
              <a:gs pos="85000">
                <a:srgbClr val="262626">
                  <a:alpha val="45000"/>
                </a:srgb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8FAEDA-E107-423C-B400-B9BEFEA41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41780" y="2074702"/>
            <a:ext cx="5452529" cy="3569242"/>
          </a:xfrm>
        </p:spPr>
        <p:txBody>
          <a:bodyPr anchor="t">
            <a:normAutofit fontScale="90000"/>
          </a:bodyPr>
          <a:lstStyle/>
          <a:p>
            <a:pPr algn="r"/>
            <a:r>
              <a:rPr lang="en-GB" sz="6000">
                <a:solidFill>
                  <a:schemeClr val="bg1"/>
                </a:solidFill>
              </a:rPr>
              <a:t/>
            </a:r>
            <a:br>
              <a:rPr lang="en-GB" sz="6000">
                <a:solidFill>
                  <a:schemeClr val="bg1"/>
                </a:solidFill>
              </a:rPr>
            </a:br>
            <a:r>
              <a:rPr lang="en-GB" sz="6000">
                <a:solidFill>
                  <a:schemeClr val="accent1">
                    <a:lumMod val="75000"/>
                  </a:schemeClr>
                </a:solidFill>
              </a:rPr>
              <a:t>Return to onsite working survey results 2020  </a:t>
            </a:r>
            <a:endParaRPr lang="en-GB" sz="6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Department of Paediatrics">
            <a:extLst>
              <a:ext uri="{FF2B5EF4-FFF2-40B4-BE49-F238E27FC236}">
                <a16:creationId xmlns:a16="http://schemas.microsoft.com/office/drawing/2014/main" id="{28B8FB25-83B1-4FF2-9C1C-E8045AD0E5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250" y="192161"/>
            <a:ext cx="6685491" cy="1125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501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BB4866-8CD2-4616-8761-443A7A478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anchor="ctr">
            <a:norm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Response Rate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E9889-1390-4A59-B961-F43CC5FC7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pPr>
              <a:spcAft>
                <a:spcPts val="800"/>
              </a:spcAft>
            </a:pPr>
            <a:r>
              <a:rPr lang="en-GB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69 people responded out of a department of 180 staff (38% of the staff &amp; student group)</a:t>
            </a:r>
          </a:p>
          <a:p>
            <a:pPr>
              <a:spcAft>
                <a:spcPts val="800"/>
              </a:spcAft>
            </a:pPr>
            <a:r>
              <a:rPr lang="en-GB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responses the majority were mainly working from home.</a:t>
            </a:r>
          </a:p>
          <a:p>
            <a:pPr>
              <a:spcAft>
                <a:spcPts val="800"/>
              </a:spcAft>
            </a:pPr>
            <a:r>
              <a:rPr lang="en-GB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split of responses by staff group is reflective of the demographics of the department</a:t>
            </a:r>
            <a:endParaRPr lang="en-GB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7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1EB1D0-6487-4681-9E21-68BD77BD5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8591" y="3614100"/>
            <a:ext cx="4762505" cy="2866381"/>
          </a:xfrm>
          <a:prstGeom prst="rect">
            <a:avLst/>
          </a:prstGeom>
        </p:spPr>
      </p:pic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1AC944D1-5795-4B2B-99F6-232D3F0BB0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3968521"/>
              </p:ext>
            </p:extLst>
          </p:nvPr>
        </p:nvGraphicFramePr>
        <p:xfrm>
          <a:off x="5338572" y="377519"/>
          <a:ext cx="4762504" cy="2859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9729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21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" name="Freeform: Shape 23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4" name="Freeform: Shape 25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D3111B-6803-459A-A2B9-08F99269C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anchor="ctr">
            <a:norm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Barriers returning to the office </a:t>
            </a:r>
          </a:p>
        </p:txBody>
      </p:sp>
      <p:sp>
        <p:nvSpPr>
          <p:cNvPr id="35" name="Rectangle 27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29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0CC751-6B92-4B43-A95A-9844036E8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r>
              <a:rPr lang="en-GB" sz="1700">
                <a:latin typeface="Calibri" panose="020F0502020204030204" pitchFamily="34" charset="0"/>
                <a:cs typeface="Calibri" panose="020F0502020204030204" pitchFamily="34" charset="0"/>
              </a:rPr>
              <a:t>For those currently working from home, the main barriers that they see in returning to work are concerns about social distancing in work, public transport and childcare issues.</a:t>
            </a:r>
          </a:p>
          <a:p>
            <a:r>
              <a:rPr lang="en-GB" sz="1700">
                <a:latin typeface="Calibri" panose="020F0502020204030204" pitchFamily="34" charset="0"/>
                <a:cs typeface="Calibri" panose="020F0502020204030204" pitchFamily="34" charset="0"/>
              </a:rPr>
              <a:t>This is reflected in the commentary provided from subsequent questions. 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E4E9BD43-0C6E-4CC2-9EDD-72ECC3455C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3267740"/>
              </p:ext>
            </p:extLst>
          </p:nvPr>
        </p:nvGraphicFramePr>
        <p:xfrm>
          <a:off x="4901184" y="841248"/>
          <a:ext cx="6922008" cy="5276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885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B5D2B3-944A-4B06-ABF2-1F41A4EF2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anchor="ctr">
            <a:norm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Returning to the office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E04D8-0B36-4EBF-9554-E16E92CA5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 lnSpcReduction="10000"/>
          </a:bodyPr>
          <a:lstStyle/>
          <a:p>
            <a:r>
              <a:rPr lang="en-GB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those that are working from home, 57% would prefer to continue working from home, rather than return to on-site working</a:t>
            </a:r>
          </a:p>
          <a:p>
            <a:r>
              <a:rPr lang="en-GB" sz="1700" dirty="0">
                <a:latin typeface="Calibri" panose="020F0502020204030204" pitchFamily="34" charset="0"/>
                <a:cs typeface="Calibri" panose="020F0502020204030204" pitchFamily="34" charset="0"/>
              </a:rPr>
              <a:t>The majority of staff would like to either work from home all week or 2 days a week </a:t>
            </a:r>
          </a:p>
          <a:p>
            <a:r>
              <a:rPr lang="en-GB" sz="1700" dirty="0">
                <a:latin typeface="Calibri" panose="020F0502020204030204" pitchFamily="34" charset="0"/>
                <a:cs typeface="Calibri" panose="020F0502020204030204" pitchFamily="34" charset="0"/>
              </a:rPr>
              <a:t>There are benefits from being in the office and some staff don’t enjoy working from home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9AADE5-F2CE-45FA-84C1-EE38A48DEE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184" y="1437299"/>
            <a:ext cx="6922008" cy="4083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783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Freeform: Shape 26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835B22-C576-4EE0-8AA6-AA2741099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anchor="ctr">
            <a:normAutofit/>
          </a:bodyPr>
          <a:lstStyle/>
          <a:p>
            <a:r>
              <a:rPr lang="en-GB" sz="2800">
                <a:latin typeface="Calibri" panose="020F0502020204030204" pitchFamily="34" charset="0"/>
                <a:cs typeface="Calibri" panose="020F0502020204030204" pitchFamily="34" charset="0"/>
              </a:rPr>
              <a:t>Commentary about returning to the office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DF4CC-8BB8-4487-B79B-546FF0A4D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3438906" cy="3207258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GB" sz="1700" dirty="0">
                <a:latin typeface="Calibri" panose="020F0502020204030204" pitchFamily="34" charset="0"/>
                <a:cs typeface="Calibri" panose="020F0502020204030204" pitchFamily="34" charset="0"/>
              </a:rPr>
              <a:t>Staff feel that they have been keep informed about returning to the office</a:t>
            </a:r>
          </a:p>
          <a:p>
            <a:pPr>
              <a:lnSpc>
                <a:spcPct val="100000"/>
              </a:lnSpc>
            </a:pPr>
            <a:r>
              <a:rPr lang="en-GB" sz="1700" dirty="0">
                <a:latin typeface="Calibri" panose="020F0502020204030204" pitchFamily="34" charset="0"/>
                <a:cs typeface="Calibri" panose="020F0502020204030204" pitchFamily="34" charset="0"/>
              </a:rPr>
              <a:t>There are concerns about travelling to work- mainly around using public transport or trying to find somewhere to park</a:t>
            </a:r>
          </a:p>
          <a:p>
            <a:pPr>
              <a:lnSpc>
                <a:spcPct val="100000"/>
              </a:lnSpc>
            </a:pPr>
            <a:r>
              <a:rPr lang="en-GB" sz="1700" dirty="0">
                <a:latin typeface="Calibri" panose="020F0502020204030204" pitchFamily="34" charset="0"/>
                <a:cs typeface="Calibri" panose="020F0502020204030204" pitchFamily="34" charset="0"/>
              </a:rPr>
              <a:t>Staff would like to know how long we will be working from home for and if they can work from home more in the future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6D1C44-E60D-47A2-8EA5-2D42611DCA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1184" y="1399007"/>
            <a:ext cx="6922008" cy="416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6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71DF5B-4F1E-485D-B2E9-0CE4E4072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New ways of working that have been put in place successfully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707AF-FC91-418C-BBC2-B5B6CC4AE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anchor="ctr">
            <a:normAutofit/>
          </a:bodyPr>
          <a:lstStyle/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Flexible working – staff are appreciative of the new flexibility around working patterns and feel that they are working efficiently</a:t>
            </a:r>
          </a:p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Using online meeting systems – useful for staff at different sites and allows flexibility, great way of communicating</a:t>
            </a:r>
          </a:p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Town Hall meetings- they are useful and informative, great way for staff to feel included,  respondents would like to continue to have monthly/ termly meetings virtually. </a:t>
            </a:r>
          </a:p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Other areas- modification of social space, making processes e.g. expenses claims/ admin online only, promotion of mental health support</a:t>
            </a:r>
          </a:p>
        </p:txBody>
      </p:sp>
    </p:spTree>
    <p:extLst>
      <p:ext uri="{BB962C8B-B14F-4D97-AF65-F5344CB8AC3E}">
        <p14:creationId xmlns:p14="http://schemas.microsoft.com/office/powerpoint/2010/main" val="1186646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D377EB-C9D2-4ED0-86A6-740A297E3E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CE0A8A-49E2-4854-B46A-2EB6DD35D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685800"/>
            <a:ext cx="10506456" cy="1157005"/>
          </a:xfrm>
        </p:spPr>
        <p:txBody>
          <a:bodyPr anchor="b">
            <a:normAutofit/>
          </a:bodyPr>
          <a:lstStyle/>
          <a:p>
            <a:r>
              <a:rPr lang="en-GB" sz="4800" dirty="0">
                <a:latin typeface="Calibri" panose="020F0502020204030204" pitchFamily="34" charset="0"/>
                <a:cs typeface="Calibri" panose="020F0502020204030204" pitchFamily="34" charset="0"/>
              </a:rPr>
              <a:t>What should we do next?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093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95805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0AC4220-44E0-494E-90AF-C3B9754DB2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507436"/>
              </p:ext>
            </p:extLst>
          </p:nvPr>
        </p:nvGraphicFramePr>
        <p:xfrm>
          <a:off x="838200" y="2295252"/>
          <a:ext cx="10506456" cy="3876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2086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8AF5748-FED8-45BA-8631-26D1D10F32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76A027F-FF33-4361-ADE1-C9062CA41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29" y="812709"/>
            <a:ext cx="4023360" cy="375249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000" dirty="0"/>
              <a:t>Thank you for taking part in the survey.</a:t>
            </a:r>
            <a:br>
              <a:rPr lang="en-US" sz="3000" dirty="0"/>
            </a:br>
            <a:r>
              <a:rPr lang="en-US" sz="3000" dirty="0"/>
              <a:t/>
            </a:r>
            <a:br>
              <a:rPr lang="en-US" sz="3000" dirty="0"/>
            </a:br>
            <a:endParaRPr lang="en-US" sz="30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Graphic 9" descr="Smiling Face with No Fill">
            <a:extLst>
              <a:ext uri="{FF2B5EF4-FFF2-40B4-BE49-F238E27FC236}">
                <a16:creationId xmlns:a16="http://schemas.microsoft.com/office/drawing/2014/main" id="{60898487-35FE-4744-8A5C-E931CC5E7D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560099" y="625683"/>
            <a:ext cx="5455380" cy="545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90621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412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Calibri</vt:lpstr>
      <vt:lpstr>Times New Roman</vt:lpstr>
      <vt:lpstr>AccentBoxVTI</vt:lpstr>
      <vt:lpstr> Return to onsite working survey results 2020  </vt:lpstr>
      <vt:lpstr>Response Rate </vt:lpstr>
      <vt:lpstr>Barriers returning to the office </vt:lpstr>
      <vt:lpstr>Returning to the office </vt:lpstr>
      <vt:lpstr>Commentary about returning to the office </vt:lpstr>
      <vt:lpstr>New ways of working that have been put in place successfully </vt:lpstr>
      <vt:lpstr>What should we do next?</vt:lpstr>
      <vt:lpstr>Thank you for taking part in the survey.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Return to onsite working survey results 2020</dc:title>
  <dc:creator>Sarah Willcox-Jones</dc:creator>
  <cp:lastModifiedBy>Joanna Bagniewska</cp:lastModifiedBy>
  <cp:revision>2</cp:revision>
  <dcterms:created xsi:type="dcterms:W3CDTF">2020-10-01T14:24:04Z</dcterms:created>
  <dcterms:modified xsi:type="dcterms:W3CDTF">2020-10-11T22:46:46Z</dcterms:modified>
</cp:coreProperties>
</file>