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16"/>
  </p:notesMasterIdLst>
  <p:handoutMasterIdLst>
    <p:handoutMasterId r:id="rId17"/>
  </p:handoutMasterIdLst>
  <p:sldIdLst>
    <p:sldId id="378" r:id="rId3"/>
    <p:sldId id="388" r:id="rId4"/>
    <p:sldId id="367" r:id="rId5"/>
    <p:sldId id="346" r:id="rId6"/>
    <p:sldId id="374" r:id="rId7"/>
    <p:sldId id="375" r:id="rId8"/>
    <p:sldId id="389" r:id="rId9"/>
    <p:sldId id="391" r:id="rId10"/>
    <p:sldId id="376" r:id="rId11"/>
    <p:sldId id="392" r:id="rId12"/>
    <p:sldId id="393" r:id="rId13"/>
    <p:sldId id="394" r:id="rId14"/>
    <p:sldId id="379" r:id="rId15"/>
  </p:sldIdLst>
  <p:sldSz cx="8640763" cy="6483350"/>
  <p:notesSz cx="6797675" cy="9928225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Pitt" initials="I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68" autoAdjust="0"/>
  </p:normalViewPr>
  <p:slideViewPr>
    <p:cSldViewPr snapToGrid="0" snapToObjects="1">
      <p:cViewPr>
        <p:scale>
          <a:sx n="70" d="100"/>
          <a:sy n="70" d="100"/>
        </p:scale>
        <p:origin x="-2964" y="-528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2T14:34:31.620" idx="2">
    <p:pos x="1891" y="808"/>
    <p:text>check font, title format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2T14:34:17.299" idx="1">
    <p:pos x="10" y="10"/>
    <p:text>taxable
Check format of title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2F14-9ECB-4DEF-A376-E2F5017806DA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B0ACD-8FD6-4143-88F3-EEFD331199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73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006AE-DDCC-4282-B5CA-0041E84C14C9}" type="datetimeFigureOut">
              <a:rPr lang="en-GB" smtClean="0"/>
              <a:pPr/>
              <a:t>22/09/2015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78DB-3B5B-47C7-96A9-65066EB174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2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baseline="0" dirty="0" smtClean="0"/>
              <a:t>Only if parents to client less then office to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01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78DB-3B5B-47C7-96A9-65066EB1749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9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1131" y="1701799"/>
            <a:ext cx="7459133" cy="4326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131" y="880533"/>
            <a:ext cx="7459133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512888"/>
            <a:ext cx="7777163" cy="4278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6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5863" y="260350"/>
            <a:ext cx="1943100" cy="5530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5681663" cy="5530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014538"/>
            <a:ext cx="7345363" cy="1389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73475"/>
            <a:ext cx="6049963" cy="165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7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12888"/>
            <a:ext cx="7777163" cy="4278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12888"/>
            <a:ext cx="3811588" cy="42783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1512888"/>
            <a:ext cx="3813175" cy="42783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1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ADA13F14-29B2-4898-8CEF-C8E6D54DED10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/>
          <a:lstStyle/>
          <a:p>
            <a:fld id="{BA199241-0834-41DB-8FBD-E72BFC04D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1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Finance Division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58A4-ED91-41C5-BECD-2A93D95DE5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431800" y="815070"/>
            <a:ext cx="7777163" cy="697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431800" y="1710266"/>
            <a:ext cx="7777163" cy="408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321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800" dirty="0" smtClean="0"/>
              <a:t>Helen Grieves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 smtClean="0"/>
              <a:t>Head of Payment Services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0049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671" y="982639"/>
            <a:ext cx="71377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Business entertaining and Staff entertaining</a:t>
            </a:r>
            <a:endParaRPr lang="en-GB" sz="2400" dirty="0"/>
          </a:p>
          <a:p>
            <a:r>
              <a:rPr lang="en-GB" sz="2400" dirty="0"/>
              <a:t>It is not always clear from a claim form whether business or staff entertaining. The dispensation insists that claims for genuine business entertaining should be supported (albeit at a local level) with records of amount spent, the nature of entertainment, the persons entertained and the reasons for entertainment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Complete a PSA form if required for staff entertaining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4168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671" y="982639"/>
            <a:ext cx="7137779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000" b="1" dirty="0" smtClean="0"/>
              <a:t>Working meals on University Premises</a:t>
            </a:r>
          </a:p>
          <a:p>
            <a:r>
              <a:rPr lang="en-GB" sz="2000" dirty="0" smtClean="0"/>
              <a:t>Covers situations where the integral part of the meeting takes place over a normal meal time and the business of the meeting continues while or immediately after the food is consumed</a:t>
            </a:r>
          </a:p>
          <a:p>
            <a:r>
              <a:rPr lang="en-GB" sz="2000" dirty="0" smtClean="0"/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Meal on University premises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Copy of agenda and notes are kept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 smtClean="0"/>
              <a:t>Working meals elsewhere</a:t>
            </a:r>
          </a:p>
          <a:p>
            <a:r>
              <a:rPr lang="en-GB" sz="2000" dirty="0" smtClean="0"/>
              <a:t>As above plus</a:t>
            </a:r>
          </a:p>
          <a:p>
            <a:r>
              <a:rPr lang="en-GB" sz="2000" dirty="0" smtClean="0"/>
              <a:t>Must have External speaker or attendee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551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i="1" dirty="0" smtClean="0"/>
              <a:t>Should be bought through central purchasing agreements where possible – cheaper (generally),and avoids tax issues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smartphone </a:t>
            </a:r>
            <a:r>
              <a:rPr lang="en-GB" sz="2400" dirty="0"/>
              <a:t>apps and ‘cloud’ storage, such as Dropbox</a:t>
            </a:r>
            <a:r>
              <a:rPr lang="en-GB" sz="2400" dirty="0" smtClean="0"/>
              <a:t>. - </a:t>
            </a:r>
            <a:r>
              <a:rPr lang="en-GB" sz="2400" dirty="0" smtClean="0"/>
              <a:t>taxable</a:t>
            </a:r>
            <a:r>
              <a:rPr lang="en-GB" sz="2400" dirty="0" smtClean="0"/>
              <a:t>.</a:t>
            </a:r>
            <a:r>
              <a:rPr lang="en-GB" sz="2400" dirty="0"/>
              <a:t> </a:t>
            </a:r>
          </a:p>
          <a:p>
            <a:r>
              <a:rPr lang="en-GB" sz="2400" b="1" dirty="0" smtClean="0"/>
              <a:t>Mobile </a:t>
            </a:r>
            <a:r>
              <a:rPr lang="en-GB" sz="2400" b="1" dirty="0"/>
              <a:t>Phones, Tablets, </a:t>
            </a:r>
            <a:r>
              <a:rPr lang="en-GB" sz="2400" b="1" dirty="0" smtClean="0"/>
              <a:t>Laptops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personal </a:t>
            </a:r>
            <a:r>
              <a:rPr lang="en-GB" sz="2400" dirty="0"/>
              <a:t>property or if it is the property of their employing department? I.e. If they were to leave the University, would they return the device to their department</a:t>
            </a:r>
            <a:r>
              <a:rPr lang="en-GB" sz="2400" dirty="0" smtClean="0"/>
              <a:t>?</a:t>
            </a:r>
            <a:r>
              <a:rPr lang="en-GB" sz="2400" dirty="0"/>
              <a:t> 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Calls – must be itemised supported by an itemised bill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IT/</a:t>
            </a:r>
            <a:r>
              <a:rPr lang="en-GB" b="1" i="1" u="sng" dirty="0" err="1"/>
              <a:t>Telecomms</a:t>
            </a:r>
            <a:r>
              <a:rPr lang="en-GB" b="1" i="1" u="sng" dirty="0"/>
              <a:t> Hardware and Software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1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1131" y="1701799"/>
            <a:ext cx="7915071" cy="4326467"/>
          </a:xfrm>
        </p:spPr>
        <p:txBody>
          <a:bodyPr>
            <a:normAutofit/>
          </a:bodyPr>
          <a:lstStyle/>
          <a:p>
            <a:r>
              <a:rPr lang="en-GB" dirty="0" smtClean="0"/>
              <a:t>List all receipts on a spreadsheet</a:t>
            </a:r>
          </a:p>
          <a:p>
            <a:r>
              <a:rPr lang="en-GB" dirty="0" smtClean="0"/>
              <a:t>Staple invoices to a sheet of paper</a:t>
            </a:r>
          </a:p>
          <a:p>
            <a:r>
              <a:rPr lang="en-GB" dirty="0" smtClean="0"/>
              <a:t>Add any additional information you think may be helpful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 us to make it easy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Expense Claims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18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18" y="2882653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56" y="1535278"/>
            <a:ext cx="2515346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929817"/>
            <a:ext cx="4026678" cy="2639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4077164"/>
            <a:ext cx="1514475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5" y="3961527"/>
            <a:ext cx="3316407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1" y="880533"/>
            <a:ext cx="2229712" cy="14385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56" y="2413000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8" y="2413000"/>
            <a:ext cx="2352675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8" y="4541410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06" y="721886"/>
            <a:ext cx="3067050" cy="3195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31" y="4356100"/>
            <a:ext cx="17145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47" y="3940909"/>
            <a:ext cx="3786768" cy="2370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68" y="186709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1131" y="1701799"/>
            <a:ext cx="7614821" cy="4326467"/>
          </a:xfrm>
        </p:spPr>
        <p:txBody>
          <a:bodyPr>
            <a:normAutofit/>
          </a:bodyPr>
          <a:lstStyle/>
          <a:p>
            <a:r>
              <a:rPr lang="en-GB" dirty="0" smtClean="0"/>
              <a:t> 6 requests in 3 months last year just on expense claims</a:t>
            </a:r>
          </a:p>
          <a:p>
            <a:r>
              <a:rPr lang="en-GB" dirty="0" smtClean="0"/>
              <a:t>Details of amounts paid, number of flights, amounts paid to named individuals, hotel costs </a:t>
            </a:r>
            <a:r>
              <a:rPr lang="en-GB" dirty="0" smtClean="0"/>
              <a:t>etc.</a:t>
            </a:r>
            <a:endParaRPr lang="en-GB" dirty="0" smtClean="0"/>
          </a:p>
          <a:p>
            <a:r>
              <a:rPr lang="en-GB" dirty="0" smtClean="0"/>
              <a:t>Requests are mainly from reporters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Freedom of Information Requests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64" y="4722346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Responsibilities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8491" y="1856096"/>
            <a:ext cx="7888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Claimants and authorisers must ensure that all amounts claimed for reimbursement: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Were incurred wholly, necessarily and exclusively in respect of University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Comply fully with the rules contained within the Expenses and Benefits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Are supported buy receipts or, in exceptional cases where receipts could not reasonably be obtained, a full explanation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Have been charged to the correct account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 not contravene funding rules where the claim is chargeable to an external funder (</a:t>
            </a:r>
            <a:r>
              <a:rPr lang="en-GB" sz="2000" dirty="0" err="1" smtClean="0"/>
              <a:t>eg</a:t>
            </a:r>
            <a:r>
              <a:rPr lang="en-GB" sz="2000" dirty="0" smtClean="0"/>
              <a:t> a research project).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/>
              <a:t>http://www.admin.ox.ac.uk/finance/epp/expenses/guide/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3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claimed - travel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 most economic means of travel</a:t>
            </a:r>
          </a:p>
          <a:p>
            <a:r>
              <a:rPr lang="en-GB" dirty="0" smtClean="0"/>
              <a:t>Multiple journey tickets (</a:t>
            </a:r>
            <a:r>
              <a:rPr lang="en-GB" dirty="0" err="1" smtClean="0"/>
              <a:t>eg</a:t>
            </a:r>
            <a:r>
              <a:rPr lang="en-GB" dirty="0" smtClean="0"/>
              <a:t> oyster card) – need proof of individual trip cost.</a:t>
            </a:r>
          </a:p>
          <a:p>
            <a:r>
              <a:rPr lang="en-GB" dirty="0" smtClean="0"/>
              <a:t>Season tickets – only if just for business travel – addition journeys never allowed</a:t>
            </a:r>
          </a:p>
          <a:p>
            <a:r>
              <a:rPr lang="en-GB" dirty="0" smtClean="0"/>
              <a:t>Taxis – Unlikely to meet the general requirement for economy – need an explanation as to why such means is necessary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8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1131" y="992116"/>
            <a:ext cx="7459133" cy="490371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Home phone/Personal mobile</a:t>
            </a:r>
            <a:endParaRPr lang="en-GB" dirty="0"/>
          </a:p>
          <a:p>
            <a:r>
              <a:rPr lang="en-GB" dirty="0"/>
              <a:t>Only business calls identified on a supporting bill can be reimbursed.</a:t>
            </a:r>
          </a:p>
          <a:p>
            <a:r>
              <a:rPr lang="en-GB" dirty="0"/>
              <a:t>Rental charges, data charges, messaging charges etc. are not covered by the dispensation.</a:t>
            </a:r>
          </a:p>
          <a:p>
            <a:r>
              <a:rPr lang="en-GB" b="1" dirty="0"/>
              <a:t>Internet access at home</a:t>
            </a:r>
            <a:endParaRPr lang="en-GB" dirty="0"/>
          </a:p>
          <a:p>
            <a:r>
              <a:rPr lang="en-GB" dirty="0"/>
              <a:t>If an employee is submitting a claim for reimbursement, this is not covered by the dispensation.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78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claimed - travel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" y="1701800"/>
            <a:ext cx="6336270" cy="3914451"/>
          </a:xfrm>
        </p:spPr>
      </p:pic>
    </p:spTree>
    <p:extLst>
      <p:ext uri="{BB962C8B-B14F-4D97-AF65-F5344CB8AC3E}">
        <p14:creationId xmlns:p14="http://schemas.microsoft.com/office/powerpoint/2010/main" val="6779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Finance_Template_2014-1</Template>
  <TotalTime>1609</TotalTime>
  <Words>474</Words>
  <Application>Microsoft Office PowerPoint</Application>
  <PresentationFormat>Custom</PresentationFormat>
  <Paragraphs>67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Text slide</vt:lpstr>
      <vt:lpstr>Custom Design</vt:lpstr>
      <vt:lpstr>PowerPoint Presentation</vt:lpstr>
      <vt:lpstr>Expense Claims</vt:lpstr>
      <vt:lpstr>PowerPoint Presentation</vt:lpstr>
      <vt:lpstr>PowerPoint Presentation</vt:lpstr>
      <vt:lpstr>Freedom of Information Requests</vt:lpstr>
      <vt:lpstr>Responsibilities</vt:lpstr>
      <vt:lpstr>What can be claimed - travel</vt:lpstr>
      <vt:lpstr>PowerPoint Presentation</vt:lpstr>
      <vt:lpstr>What can be claimed - travel</vt:lpstr>
      <vt:lpstr>PowerPoint Presentation</vt:lpstr>
      <vt:lpstr>PowerPoint Presentation</vt:lpstr>
      <vt:lpstr>IT/Telecomms Hardware and Software </vt:lpstr>
      <vt:lpstr>Help us to make it easy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Pearson</dc:creator>
  <cp:lastModifiedBy>Helen Grieves</cp:lastModifiedBy>
  <cp:revision>224</cp:revision>
  <cp:lastPrinted>2015-06-22T15:39:28Z</cp:lastPrinted>
  <dcterms:created xsi:type="dcterms:W3CDTF">2014-10-06T09:11:28Z</dcterms:created>
  <dcterms:modified xsi:type="dcterms:W3CDTF">2015-09-22T16:04:27Z</dcterms:modified>
</cp:coreProperties>
</file>