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70" r:id="rId3"/>
    <p:sldId id="271" r:id="rId4"/>
    <p:sldId id="272" r:id="rId5"/>
    <p:sldId id="273" r:id="rId6"/>
    <p:sldId id="274" r:id="rId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D2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396" autoAdjust="0"/>
  </p:normalViewPr>
  <p:slideViewPr>
    <p:cSldViewPr>
      <p:cViewPr>
        <p:scale>
          <a:sx n="80" d="100"/>
          <a:sy n="80" d="100"/>
        </p:scale>
        <p:origin x="-2514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2022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302032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smtClean="0"/>
              <a:t>Managing Research Awards and Projects Workshop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CFC248-E7E6-462E-BCC8-39D36D096D9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35589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smtClean="0"/>
              <a:t>Managing Research Awards and Projects Workshop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E3FAE5-E067-4AB4-9375-411D66A280C8}" type="datetimeFigureOut">
              <a:rPr lang="en-US" smtClean="0"/>
              <a:pPr/>
              <a:t>9/22/2015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348FA5-F352-4719-ADD5-15392DCCCF6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043295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Managing Research Awards and Projects Workshop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E348FA5-F352-4719-ADD5-15392DCCCF6F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Managing Research Awards and Projects Workshop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E348FA5-F352-4719-ADD5-15392DCCCF6F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6120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Managing Research Awards and Projects Workshop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E348FA5-F352-4719-ADD5-15392DCCCF6F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612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Managing Research Awards and Projects Workshop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E348FA5-F352-4719-ADD5-15392DCCCF6F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6120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Managing Research Awards and Projects Workshop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E348FA5-F352-4719-ADD5-15392DCCCF6F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6120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Managing Research Awards and Projects Workshop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E348FA5-F352-4719-ADD5-15392DCCCF6F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612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 userDrawn="1"/>
        </p:nvGrpSpPr>
        <p:grpSpPr>
          <a:xfrm>
            <a:off x="228600" y="1524000"/>
            <a:ext cx="4191000" cy="5181600"/>
            <a:chOff x="228600" y="1524000"/>
            <a:chExt cx="4191000" cy="5181600"/>
          </a:xfrm>
        </p:grpSpPr>
        <p:grpSp>
          <p:nvGrpSpPr>
            <p:cNvPr id="11" name="Group 10"/>
            <p:cNvGrpSpPr/>
            <p:nvPr userDrawn="1"/>
          </p:nvGrpSpPr>
          <p:grpSpPr>
            <a:xfrm>
              <a:off x="228600" y="1524000"/>
              <a:ext cx="4191000" cy="5181600"/>
              <a:chOff x="228600" y="1524000"/>
              <a:chExt cx="4191000" cy="5181600"/>
            </a:xfrm>
          </p:grpSpPr>
          <p:sp>
            <p:nvSpPr>
              <p:cNvPr id="9" name="Rectangle 432"/>
              <p:cNvSpPr>
                <a:spLocks noChangeArrowheads="1"/>
              </p:cNvSpPr>
              <p:nvPr userDrawn="1"/>
            </p:nvSpPr>
            <p:spPr bwMode="auto">
              <a:xfrm>
                <a:off x="228600" y="1524000"/>
                <a:ext cx="4191000" cy="5181600"/>
              </a:xfrm>
              <a:prstGeom prst="rect">
                <a:avLst/>
              </a:prstGeom>
              <a:solidFill>
                <a:srgbClr val="BEC5C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90000" tIns="46800" rIns="90000" bIns="46800" anchor="ctr">
                <a:spAutoFit/>
              </a:bodyPr>
              <a:lstStyle/>
              <a:p>
                <a:endParaRPr lang="en-GB"/>
              </a:p>
            </p:txBody>
          </p:sp>
          <p:sp>
            <p:nvSpPr>
              <p:cNvPr id="10" name="Text Box 11"/>
              <p:cNvSpPr txBox="1">
                <a:spLocks noChangeArrowheads="1"/>
              </p:cNvSpPr>
              <p:nvPr userDrawn="1"/>
            </p:nvSpPr>
            <p:spPr bwMode="auto">
              <a:xfrm>
                <a:off x="228600" y="6369050"/>
                <a:ext cx="4191000" cy="260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GB" sz="1100" b="0">
                    <a:solidFill>
                      <a:srgbClr val="002147"/>
                    </a:solidFill>
                    <a:latin typeface="Microsoft Sans Serif" pitchFamily="34" charset="0"/>
                  </a:rPr>
                  <a:t>Finance Division  23-38 Hythe Bridge Street   Oxford OX1 2EP</a:t>
                </a:r>
              </a:p>
            </p:txBody>
          </p:sp>
        </p:grpSp>
        <p:sp>
          <p:nvSpPr>
            <p:cNvPr id="12" name="Rectangle 436"/>
            <p:cNvSpPr>
              <a:spLocks noChangeArrowheads="1"/>
            </p:cNvSpPr>
            <p:nvPr userDrawn="1"/>
          </p:nvSpPr>
          <p:spPr bwMode="auto">
            <a:xfrm>
              <a:off x="304800" y="1524000"/>
              <a:ext cx="1143000" cy="4572000"/>
            </a:xfrm>
            <a:prstGeom prst="rect">
              <a:avLst/>
            </a:prstGeom>
            <a:solidFill>
              <a:srgbClr val="F1E3BB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endParaRPr lang="en-GB"/>
            </a:p>
          </p:txBody>
        </p:sp>
        <p:pic>
          <p:nvPicPr>
            <p:cNvPr id="14" name="Picture 440" descr="H:\Branding 2009\Photos\iStock_000006003979XSmall.jpg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676400" y="4419600"/>
              <a:ext cx="2514600" cy="1666875"/>
            </a:xfrm>
            <a:prstGeom prst="rect">
              <a:avLst/>
            </a:prstGeom>
            <a:noFill/>
          </p:spPr>
        </p:pic>
      </p:grpSp>
      <p:grpSp>
        <p:nvGrpSpPr>
          <p:cNvPr id="13" name="Group 12"/>
          <p:cNvGrpSpPr/>
          <p:nvPr userDrawn="1"/>
        </p:nvGrpSpPr>
        <p:grpSpPr>
          <a:xfrm>
            <a:off x="0" y="0"/>
            <a:ext cx="9144000" cy="1524000"/>
            <a:chOff x="0" y="0"/>
            <a:chExt cx="9144000" cy="1524000"/>
          </a:xfrm>
        </p:grpSpPr>
        <p:sp>
          <p:nvSpPr>
            <p:cNvPr id="7" name="Rectangle 426"/>
            <p:cNvSpPr>
              <a:spLocks noChangeArrowheads="1"/>
            </p:cNvSpPr>
            <p:nvPr userDrawn="1"/>
          </p:nvSpPr>
          <p:spPr bwMode="auto">
            <a:xfrm>
              <a:off x="0" y="0"/>
              <a:ext cx="9144000" cy="1524000"/>
            </a:xfrm>
            <a:prstGeom prst="rect">
              <a:avLst/>
            </a:prstGeom>
            <a:solidFill>
              <a:srgbClr val="002147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endParaRPr lang="en-GB"/>
            </a:p>
          </p:txBody>
        </p:sp>
        <p:pic>
          <p:nvPicPr>
            <p:cNvPr id="8" name="Picture 434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791200" y="363538"/>
              <a:ext cx="2971800" cy="931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1428728" y="2714620"/>
            <a:ext cx="7343772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r">
              <a:defRPr sz="4000" b="1" i="0" baseline="0">
                <a:solidFill>
                  <a:srgbClr val="00006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4429124" y="4857760"/>
            <a:ext cx="4329098" cy="8953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2000" baseline="0">
                <a:solidFill>
                  <a:srgbClr val="0000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[Name of Trainer]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>
          <a:xfrm>
            <a:off x="-3175" y="5824538"/>
            <a:ext cx="9148763" cy="1036637"/>
            <a:chOff x="-3175" y="5824538"/>
            <a:chExt cx="9148763" cy="1036637"/>
          </a:xfrm>
          <a:solidFill>
            <a:schemeClr val="accent3"/>
          </a:solidFill>
        </p:grpSpPr>
        <p:sp>
          <p:nvSpPr>
            <p:cNvPr id="7" name="Rectangle 8"/>
            <p:cNvSpPr>
              <a:spLocks noChangeArrowheads="1"/>
            </p:cNvSpPr>
            <p:nvPr userDrawn="1"/>
          </p:nvSpPr>
          <p:spPr bwMode="auto">
            <a:xfrm>
              <a:off x="-3175" y="5824538"/>
              <a:ext cx="9148763" cy="103663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pic>
          <p:nvPicPr>
            <p:cNvPr id="8" name="Picture 14" descr="ox_rect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5800" y="6096000"/>
              <a:ext cx="1366838" cy="419100"/>
            </a:xfrm>
            <a:prstGeom prst="rect">
              <a:avLst/>
            </a:prstGeom>
            <a:grpFill/>
          </p:spPr>
        </p:pic>
      </p:grp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100781"/>
            <a:ext cx="5591204" cy="365125"/>
          </a:xfrm>
          <a:prstGeom prst="rect">
            <a:avLst/>
          </a:prstGeom>
        </p:spPr>
        <p:txBody>
          <a:bodyPr/>
          <a:lstStyle>
            <a:lvl1pPr algn="r">
              <a:defRPr baseline="0">
                <a:solidFill>
                  <a:srgbClr val="000066"/>
                </a:solidFill>
              </a:defRPr>
            </a:lvl1pPr>
          </a:lstStyle>
          <a:p>
            <a:r>
              <a:rPr lang="en-GB" smtClean="0"/>
              <a:t>Managing Research Awards and Projects Workshop</a:t>
            </a:r>
            <a:endParaRPr lang="en-GB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214282" y="192880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11" name="Title Placeholder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47647" y="1428737"/>
            <a:ext cx="8215342" cy="4357702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D2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3175" y="5824538"/>
            <a:ext cx="9148763" cy="1036637"/>
            <a:chOff x="-3175" y="5824538"/>
            <a:chExt cx="9148763" cy="1036637"/>
          </a:xfrm>
          <a:solidFill>
            <a:schemeClr val="accent3"/>
          </a:solidFill>
        </p:grpSpPr>
        <p:sp>
          <p:nvSpPr>
            <p:cNvPr id="8" name="Rectangle 8"/>
            <p:cNvSpPr>
              <a:spLocks noChangeArrowheads="1"/>
            </p:cNvSpPr>
            <p:nvPr userDrawn="1"/>
          </p:nvSpPr>
          <p:spPr bwMode="auto">
            <a:xfrm>
              <a:off x="-3175" y="5824538"/>
              <a:ext cx="9148763" cy="103663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pic>
          <p:nvPicPr>
            <p:cNvPr id="9" name="Picture 14" descr="ox_rect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85800" y="6096000"/>
              <a:ext cx="1366838" cy="419100"/>
            </a:xfrm>
            <a:prstGeom prst="rect">
              <a:avLst/>
            </a:prstGeom>
            <a:grpFill/>
          </p:spPr>
        </p:pic>
      </p:grp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00781"/>
            <a:ext cx="5591204" cy="365125"/>
          </a:xfrm>
          <a:prstGeom prst="rect">
            <a:avLst/>
          </a:prstGeom>
        </p:spPr>
        <p:txBody>
          <a:bodyPr/>
          <a:lstStyle>
            <a:lvl1pPr algn="r">
              <a:defRPr sz="1600" baseline="0"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Managing Research Awards and Projects Workshop</a:t>
            </a:r>
            <a:endParaRPr lang="en-GB" dirty="0"/>
          </a:p>
        </p:txBody>
      </p:sp>
      <p:sp>
        <p:nvSpPr>
          <p:cNvPr id="6" name="Title Placeholder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 2" pitchFamily="18" charset="2"/>
        <a:buChar char="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 2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Administrative Processes Meeting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9992" y="4857760"/>
            <a:ext cx="4258230" cy="1235536"/>
          </a:xfrm>
        </p:spPr>
        <p:txBody>
          <a:bodyPr>
            <a:normAutofit/>
          </a:bodyPr>
          <a:lstStyle/>
          <a:p>
            <a:r>
              <a:rPr lang="en-GB" dirty="0" smtClean="0"/>
              <a:t>Stephen Barker, </a:t>
            </a:r>
            <a:r>
              <a:rPr lang="en-GB" dirty="0" smtClean="0"/>
              <a:t>Interim Head of Research Accounts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Administrative Processes Meeting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Research </a:t>
            </a:r>
            <a:r>
              <a:rPr lang="en-GB" dirty="0" smtClean="0"/>
              <a:t>Accounts: Responsibilities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GB" dirty="0">
                <a:solidFill>
                  <a:schemeClr val="bg2"/>
                </a:solidFill>
                <a:latin typeface="Arial" charset="0"/>
              </a:rPr>
              <a:t>Research Accounts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GB" sz="2000" dirty="0">
                <a:latin typeface="Arial" charset="0"/>
              </a:rPr>
              <a:t>Post-award support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GB" sz="2000" dirty="0">
                <a:latin typeface="Arial" charset="0"/>
              </a:rPr>
              <a:t>Set up grants on Oracle 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GB" sz="2000" dirty="0">
                <a:latin typeface="Arial" charset="0"/>
              </a:rPr>
              <a:t>All claims and billing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GB" sz="2000" dirty="0">
                <a:latin typeface="Arial" charset="0"/>
              </a:rPr>
              <a:t>Support funder requests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GB" sz="2000" dirty="0">
                <a:latin typeface="Arial" charset="0"/>
              </a:rPr>
              <a:t>Monitor sponsor debt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GB" sz="2000" dirty="0">
                <a:latin typeface="Arial" charset="0"/>
              </a:rPr>
              <a:t>Manage funder compliance requirements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GB" sz="2000" dirty="0">
                <a:latin typeface="Arial" charset="0"/>
              </a:rPr>
              <a:t>Guidance for Departments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GB" sz="2000" dirty="0">
                <a:latin typeface="Arial" charset="0"/>
              </a:rPr>
              <a:t>Support Training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0579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Administrative Processes Meeting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Research </a:t>
            </a:r>
            <a:r>
              <a:rPr lang="en-GB" dirty="0" smtClean="0"/>
              <a:t>Accounts: Set up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47647" y="836712"/>
            <a:ext cx="8215342" cy="4949727"/>
          </a:xfrm>
        </p:spPr>
        <p:txBody>
          <a:bodyPr>
            <a:normAutofit/>
          </a:bodyPr>
          <a:lstStyle/>
          <a:p>
            <a:r>
              <a:rPr lang="en-GB" sz="1800" dirty="0" smtClean="0">
                <a:latin typeface="Arial" charset="0"/>
              </a:rPr>
              <a:t>Projects are set up based upon the information provided </a:t>
            </a:r>
            <a:r>
              <a:rPr lang="en-GB" sz="1800" dirty="0" smtClean="0">
                <a:latin typeface="Arial" charset="0"/>
              </a:rPr>
              <a:t>in X5</a:t>
            </a:r>
          </a:p>
          <a:p>
            <a:r>
              <a:rPr lang="en-GB" sz="1800" dirty="0" smtClean="0">
                <a:latin typeface="Arial" charset="0"/>
              </a:rPr>
              <a:t>Projects need to reflect the contractual terms:</a:t>
            </a:r>
          </a:p>
          <a:p>
            <a:pPr lvl="1"/>
            <a:r>
              <a:rPr lang="en-GB" sz="1800" dirty="0" smtClean="0">
                <a:latin typeface="Arial" charset="0"/>
              </a:rPr>
              <a:t>Budgets</a:t>
            </a:r>
          </a:p>
          <a:p>
            <a:pPr lvl="1"/>
            <a:r>
              <a:rPr lang="en-GB" sz="1800" dirty="0" smtClean="0">
                <a:latin typeface="Arial" charset="0"/>
              </a:rPr>
              <a:t>Allowable expenditure headings</a:t>
            </a:r>
          </a:p>
          <a:p>
            <a:pPr lvl="1"/>
            <a:r>
              <a:rPr lang="en-GB" sz="1800" dirty="0" smtClean="0">
                <a:latin typeface="Arial" charset="0"/>
              </a:rPr>
              <a:t>Overhead rates</a:t>
            </a:r>
          </a:p>
          <a:p>
            <a:pPr lvl="1"/>
            <a:r>
              <a:rPr lang="en-GB" sz="1800" dirty="0" smtClean="0">
                <a:latin typeface="Arial" charset="0"/>
              </a:rPr>
              <a:t>Collaborators</a:t>
            </a:r>
          </a:p>
          <a:p>
            <a:pPr lvl="1"/>
            <a:r>
              <a:rPr lang="en-GB" sz="1800" dirty="0" smtClean="0">
                <a:latin typeface="Arial" charset="0"/>
              </a:rPr>
              <a:t>Customers</a:t>
            </a:r>
            <a:endParaRPr lang="en-GB" sz="1800" dirty="0"/>
          </a:p>
          <a:p>
            <a:r>
              <a:rPr lang="en-GB" sz="1800" dirty="0" smtClean="0">
                <a:latin typeface="Arial" charset="0"/>
              </a:rPr>
              <a:t>Research Accounts will check to ensure accurate setup</a:t>
            </a:r>
          </a:p>
          <a:p>
            <a:r>
              <a:rPr lang="en-GB" sz="1800" dirty="0" smtClean="0">
                <a:latin typeface="Arial" charset="0"/>
              </a:rPr>
              <a:t>Correct set up first time as some pieces of information will be difficult to change at a later date and may require new projects to be created.</a:t>
            </a:r>
          </a:p>
          <a:p>
            <a:r>
              <a:rPr lang="en-GB" sz="1800" dirty="0" smtClean="0">
                <a:latin typeface="Arial" charset="0"/>
              </a:rPr>
              <a:t>Research Accounts will only set up collaborator budgets once collaboration agreements have been signed.</a:t>
            </a:r>
          </a:p>
          <a:p>
            <a:r>
              <a:rPr lang="en-GB" sz="1800" dirty="0" smtClean="0">
                <a:latin typeface="Arial" charset="0"/>
              </a:rPr>
              <a:t>Collaborator budgets are set up under separate top tasks and will only allow non-Oxford expenditure types</a:t>
            </a:r>
            <a:endParaRPr lang="en-GB" sz="18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898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Administrative Processes Meeting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Research </a:t>
            </a:r>
            <a:r>
              <a:rPr lang="en-GB" dirty="0" smtClean="0"/>
              <a:t>Accounts: Funder Reporting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47647" y="836712"/>
            <a:ext cx="8215342" cy="4949727"/>
          </a:xfrm>
        </p:spPr>
        <p:txBody>
          <a:bodyPr>
            <a:normAutofit/>
          </a:bodyPr>
          <a:lstStyle/>
          <a:p>
            <a:r>
              <a:rPr lang="en-GB" sz="1800" dirty="0" smtClean="0">
                <a:latin typeface="Arial" charset="0"/>
              </a:rPr>
              <a:t>Research Accounts issue invoices to funders and are responsible for all </a:t>
            </a:r>
            <a:r>
              <a:rPr lang="en-GB" sz="1800" dirty="0" smtClean="0">
                <a:latin typeface="Arial" charset="0"/>
              </a:rPr>
              <a:t>financial reporting to sponsors.</a:t>
            </a:r>
          </a:p>
          <a:p>
            <a:r>
              <a:rPr lang="en-GB" sz="1800" dirty="0" smtClean="0">
                <a:latin typeface="Arial" charset="0"/>
              </a:rPr>
              <a:t>Funders have a variety of interim and final reporting requirements</a:t>
            </a:r>
          </a:p>
          <a:p>
            <a:pPr lvl="1"/>
            <a:r>
              <a:rPr lang="en-GB" sz="1400" dirty="0" smtClean="0">
                <a:latin typeface="Arial" charset="0"/>
              </a:rPr>
              <a:t>Non-compliance can lead to penalties or withdrawal of funds</a:t>
            </a:r>
          </a:p>
          <a:p>
            <a:pPr lvl="1"/>
            <a:r>
              <a:rPr lang="en-GB" sz="1400" dirty="0" smtClean="0">
                <a:latin typeface="Arial" charset="0"/>
              </a:rPr>
              <a:t>Many funders require you to keep time sheets to evidence of time spent on the award e.g. Research Councils, Innovate, European Commission</a:t>
            </a:r>
            <a:endParaRPr lang="en-GB" sz="1400" dirty="0">
              <a:latin typeface="Arial" charset="0"/>
            </a:endParaRPr>
          </a:p>
          <a:p>
            <a:r>
              <a:rPr lang="en-GB" sz="1800" dirty="0" smtClean="0">
                <a:latin typeface="Arial" charset="0"/>
              </a:rPr>
              <a:t>Variety of different reporting methods.</a:t>
            </a:r>
          </a:p>
          <a:p>
            <a:pPr lvl="1"/>
            <a:r>
              <a:rPr lang="en-GB" sz="1400" dirty="0" smtClean="0">
                <a:latin typeface="Arial" charset="0"/>
              </a:rPr>
              <a:t>Funder portals</a:t>
            </a:r>
          </a:p>
          <a:p>
            <a:pPr lvl="1"/>
            <a:r>
              <a:rPr lang="en-GB" sz="1400" dirty="0" smtClean="0">
                <a:latin typeface="Arial" charset="0"/>
              </a:rPr>
              <a:t>Funder specific reporting templates</a:t>
            </a:r>
          </a:p>
          <a:p>
            <a:r>
              <a:rPr lang="en-GB" sz="1800" dirty="0" smtClean="0">
                <a:latin typeface="Arial" charset="0"/>
              </a:rPr>
              <a:t>Reporting needs to be in line with the Terms and Conditions in the award letter</a:t>
            </a:r>
          </a:p>
          <a:p>
            <a:pPr lvl="1"/>
            <a:r>
              <a:rPr lang="en-GB" sz="1400" dirty="0" smtClean="0">
                <a:latin typeface="Arial" charset="0"/>
              </a:rPr>
              <a:t>Spend against awarded budgets</a:t>
            </a:r>
          </a:p>
          <a:p>
            <a:pPr lvl="1"/>
            <a:r>
              <a:rPr lang="en-GB" sz="1400" dirty="0" smtClean="0">
                <a:latin typeface="Arial" charset="0"/>
              </a:rPr>
              <a:t>Spend is within the allowed timeframes for the funder</a:t>
            </a:r>
          </a:p>
          <a:p>
            <a:pPr lvl="1"/>
            <a:r>
              <a:rPr lang="en-GB" sz="1400" dirty="0" smtClean="0">
                <a:latin typeface="Arial" charset="0"/>
              </a:rPr>
              <a:t>Where there are annual budgets, spend must be in the correct periods and separate sequential projects created – is there a budget carryover?</a:t>
            </a:r>
          </a:p>
          <a:p>
            <a:r>
              <a:rPr lang="en-GB" sz="1800" dirty="0" err="1" smtClean="0">
                <a:latin typeface="Arial" charset="0"/>
              </a:rPr>
              <a:t>Wellcome</a:t>
            </a:r>
            <a:r>
              <a:rPr lang="en-GB" sz="1800" dirty="0" smtClean="0">
                <a:latin typeface="Arial" charset="0"/>
              </a:rPr>
              <a:t> Trust require quarterly reporting on all grants with explanations of any movements in the spend trend against budgets</a:t>
            </a:r>
          </a:p>
        </p:txBody>
      </p:sp>
    </p:spTree>
    <p:extLst>
      <p:ext uri="{BB962C8B-B14F-4D97-AF65-F5344CB8AC3E}">
        <p14:creationId xmlns:p14="http://schemas.microsoft.com/office/powerpoint/2010/main" val="1352696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Administrative Processes Meeting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Research </a:t>
            </a:r>
            <a:r>
              <a:rPr lang="en-GB" dirty="0" smtClean="0"/>
              <a:t>Accounts: </a:t>
            </a:r>
            <a:r>
              <a:rPr lang="en-GB" sz="2400" dirty="0" smtClean="0"/>
              <a:t>Funder Reporting (</a:t>
            </a:r>
            <a:r>
              <a:rPr lang="en-GB" sz="2400" dirty="0" err="1" smtClean="0"/>
              <a:t>cont</a:t>
            </a:r>
            <a:r>
              <a:rPr lang="en-GB" sz="2400" dirty="0" smtClean="0"/>
              <a:t>)</a:t>
            </a:r>
            <a:endParaRPr lang="en-GB" sz="2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47647" y="836712"/>
            <a:ext cx="8215342" cy="4949727"/>
          </a:xfrm>
        </p:spPr>
        <p:txBody>
          <a:bodyPr>
            <a:normAutofit/>
          </a:bodyPr>
          <a:lstStyle/>
          <a:p>
            <a:r>
              <a:rPr lang="en-GB" sz="1800" dirty="0">
                <a:latin typeface="Arial" charset="0"/>
              </a:rPr>
              <a:t>Conditions on purchases</a:t>
            </a:r>
          </a:p>
          <a:p>
            <a:pPr lvl="1"/>
            <a:r>
              <a:rPr lang="en-GB" sz="1400" dirty="0">
                <a:latin typeface="Arial" charset="0"/>
              </a:rPr>
              <a:t>Spend is within the allowed timeframe. RC do not allow equipment purchases in last 6 months of award</a:t>
            </a:r>
          </a:p>
          <a:p>
            <a:pPr lvl="1"/>
            <a:r>
              <a:rPr lang="en-GB" sz="1400" dirty="0">
                <a:latin typeface="Arial" charset="0"/>
              </a:rPr>
              <a:t>Must comply with University Purchasing Policy</a:t>
            </a:r>
          </a:p>
          <a:p>
            <a:r>
              <a:rPr lang="en-GB" sz="1800" dirty="0" smtClean="0">
                <a:latin typeface="Arial" charset="0"/>
              </a:rPr>
              <a:t>Many </a:t>
            </a:r>
            <a:r>
              <a:rPr lang="en-GB" sz="1800" dirty="0">
                <a:latin typeface="Arial" charset="0"/>
              </a:rPr>
              <a:t>funders have the right to audit</a:t>
            </a:r>
          </a:p>
          <a:p>
            <a:pPr lvl="1"/>
            <a:r>
              <a:rPr lang="en-GB" sz="1400" dirty="0">
                <a:latin typeface="Arial" charset="0"/>
              </a:rPr>
              <a:t>European Commission, CRUK, </a:t>
            </a:r>
            <a:r>
              <a:rPr lang="en-GB" sz="1400" dirty="0" err="1">
                <a:latin typeface="Arial" charset="0"/>
              </a:rPr>
              <a:t>Wellcome</a:t>
            </a:r>
            <a:r>
              <a:rPr lang="en-GB" sz="1400" dirty="0">
                <a:latin typeface="Arial" charset="0"/>
              </a:rPr>
              <a:t> Trust, RCUK </a:t>
            </a:r>
            <a:r>
              <a:rPr lang="en-GB" sz="1400" dirty="0" err="1">
                <a:latin typeface="Arial" charset="0"/>
              </a:rPr>
              <a:t>etc</a:t>
            </a:r>
            <a:endParaRPr lang="en-GB" sz="1400" dirty="0">
              <a:latin typeface="Arial" charset="0"/>
            </a:endParaRPr>
          </a:p>
          <a:p>
            <a:r>
              <a:rPr lang="en-GB" sz="1800" dirty="0" smtClean="0">
                <a:latin typeface="Arial" charset="0"/>
              </a:rPr>
              <a:t>Common audit issues</a:t>
            </a:r>
          </a:p>
          <a:p>
            <a:pPr lvl="1"/>
            <a:r>
              <a:rPr lang="en-GB" sz="1400" dirty="0" smtClean="0">
                <a:latin typeface="Arial" charset="0"/>
              </a:rPr>
              <a:t>Adjustment journals</a:t>
            </a:r>
          </a:p>
          <a:p>
            <a:pPr lvl="1"/>
            <a:r>
              <a:rPr lang="en-GB" sz="1400" dirty="0" smtClean="0">
                <a:latin typeface="Arial" charset="0"/>
              </a:rPr>
              <a:t>Volume of transactions in the final months of the project</a:t>
            </a:r>
          </a:p>
          <a:p>
            <a:pPr lvl="1"/>
            <a:r>
              <a:rPr lang="en-GB" sz="1400" dirty="0" smtClean="0">
                <a:latin typeface="Arial" charset="0"/>
              </a:rPr>
              <a:t>Dis-allowed expenditure</a:t>
            </a:r>
          </a:p>
          <a:p>
            <a:pPr lvl="1"/>
            <a:r>
              <a:rPr lang="en-GB" sz="1400" dirty="0" smtClean="0">
                <a:latin typeface="Arial" charset="0"/>
              </a:rPr>
              <a:t>Expenditure by individuals not named on the award letter</a:t>
            </a:r>
          </a:p>
          <a:p>
            <a:pPr marL="457200" lvl="1" indent="0">
              <a:buNone/>
            </a:pPr>
            <a:endParaRPr lang="en-GB" sz="1400" dirty="0" smtClean="0">
              <a:latin typeface="Arial" charset="0"/>
            </a:endParaRPr>
          </a:p>
          <a:p>
            <a:pPr lvl="1"/>
            <a:endParaRPr lang="en-GB" sz="1400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218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Administrative Processes Meeting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Research </a:t>
            </a:r>
            <a:r>
              <a:rPr lang="en-GB" dirty="0" smtClean="0"/>
              <a:t>Accounts: </a:t>
            </a:r>
            <a:r>
              <a:rPr lang="en-GB" sz="2400" dirty="0" smtClean="0"/>
              <a:t>Close Out</a:t>
            </a:r>
            <a:endParaRPr lang="en-GB" sz="2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47647" y="836712"/>
            <a:ext cx="8215342" cy="4949727"/>
          </a:xfrm>
        </p:spPr>
        <p:txBody>
          <a:bodyPr>
            <a:normAutofit/>
          </a:bodyPr>
          <a:lstStyle/>
          <a:p>
            <a:r>
              <a:rPr lang="en-GB" sz="1800" dirty="0" smtClean="0">
                <a:latin typeface="Arial" charset="0"/>
              </a:rPr>
              <a:t>Research Accounts will contact the department to ensure all costs have been allocated to the project before a final statement, invoice or report is issued.</a:t>
            </a:r>
          </a:p>
          <a:p>
            <a:r>
              <a:rPr lang="en-GB" sz="1800" dirty="0" smtClean="0">
                <a:latin typeface="Arial" charset="0"/>
              </a:rPr>
              <a:t>All projects should be reported on within 3 months of the end date unless the contract states otherwise</a:t>
            </a:r>
          </a:p>
          <a:p>
            <a:r>
              <a:rPr lang="en-GB" sz="1800" dirty="0" smtClean="0">
                <a:latin typeface="Arial" charset="0"/>
              </a:rPr>
              <a:t>Projects can only be extended with written approval from the funder</a:t>
            </a:r>
          </a:p>
          <a:p>
            <a:r>
              <a:rPr lang="en-GB" sz="1800" dirty="0" smtClean="0">
                <a:latin typeface="Arial" charset="0"/>
              </a:rPr>
              <a:t>Budgets can only be amended with written approval from the funder</a:t>
            </a:r>
          </a:p>
          <a:p>
            <a:r>
              <a:rPr lang="en-GB" sz="1800" dirty="0" smtClean="0">
                <a:latin typeface="Arial" charset="0"/>
              </a:rPr>
              <a:t>Once any outstanding debt is received Research Accounts will close out the project and post residuals to the departments general ledger if necessary</a:t>
            </a:r>
          </a:p>
          <a:p>
            <a:pPr marL="0" indent="0">
              <a:buNone/>
            </a:pPr>
            <a:endParaRPr lang="en-GB" sz="1400" dirty="0" smtClean="0">
              <a:latin typeface="Arial" charset="0"/>
            </a:endParaRPr>
          </a:p>
          <a:p>
            <a:pPr marL="457200" lvl="1" indent="0">
              <a:buNone/>
            </a:pPr>
            <a:endParaRPr lang="en-GB" sz="1400" dirty="0" smtClean="0">
              <a:latin typeface="Arial" charset="0"/>
            </a:endParaRPr>
          </a:p>
          <a:p>
            <a:pPr lvl="1"/>
            <a:endParaRPr lang="en-GB" sz="1400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767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Non-IT_Training_v1.0">
  <a:themeElements>
    <a:clrScheme name="FinanceTraining">
      <a:dk1>
        <a:srgbClr val="000066"/>
      </a:dk1>
      <a:lt1>
        <a:srgbClr val="C5D2E0"/>
      </a:lt1>
      <a:dk2>
        <a:srgbClr val="000066"/>
      </a:dk2>
      <a:lt2>
        <a:srgbClr val="2D2DFF"/>
      </a:lt2>
      <a:accent1>
        <a:srgbClr val="FF0000"/>
      </a:accent1>
      <a:accent2>
        <a:srgbClr val="00B050"/>
      </a:accent2>
      <a:accent3>
        <a:srgbClr val="FFFFFF"/>
      </a:accent3>
      <a:accent4>
        <a:srgbClr val="00B0F0"/>
      </a:accent4>
      <a:accent5>
        <a:srgbClr val="FFFF00"/>
      </a:accent5>
      <a:accent6>
        <a:srgbClr val="6AFF6A"/>
      </a:accent6>
      <a:hlink>
        <a:srgbClr val="FF0000"/>
      </a:hlink>
      <a:folHlink>
        <a:srgbClr val="FF00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anchor="t">
        <a:norm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kern="1200" cap="none" spc="0" normalizeH="0" baseline="0" noProof="0" dirty="0" smtClean="0">
            <a:ln>
              <a:noFill/>
            </a:ln>
            <a:solidFill>
              <a:srgbClr val="000066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Non-IT_Training_v1.0</Template>
  <TotalTime>690</TotalTime>
  <Words>522</Words>
  <Application>Microsoft Office PowerPoint</Application>
  <PresentationFormat>On-screen Show (4:3)</PresentationFormat>
  <Paragraphs>72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Non-IT_Training_v1.0</vt:lpstr>
      <vt:lpstr>Administrative Processes Meeting</vt:lpstr>
      <vt:lpstr>Research Accounts: Responsibilities</vt:lpstr>
      <vt:lpstr>Research Accounts: Set up</vt:lpstr>
      <vt:lpstr>Research Accounts: Funder Reporting</vt:lpstr>
      <vt:lpstr>Research Accounts: Funder Reporting (cont)</vt:lpstr>
      <vt:lpstr>Research Accounts: Close Out</vt:lpstr>
    </vt:vector>
  </TitlesOfParts>
  <Company>University of Oxford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Non-IT Course Name</dc:title>
  <dc:creator>Susan Gillis</dc:creator>
  <cp:lastModifiedBy>Stephen Barker</cp:lastModifiedBy>
  <cp:revision>61</cp:revision>
  <cp:lastPrinted>2015-01-27T13:37:10Z</cp:lastPrinted>
  <dcterms:created xsi:type="dcterms:W3CDTF">2009-12-07T16:54:37Z</dcterms:created>
  <dcterms:modified xsi:type="dcterms:W3CDTF">2015-09-22T15:48:41Z</dcterms:modified>
</cp:coreProperties>
</file>