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9" r:id="rId5"/>
    <p:sldId id="258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CE5CA-8CBA-4D67-ADC6-22ADD67D0916}" type="datetimeFigureOut">
              <a:rPr lang="en-GB" smtClean="0"/>
              <a:t>22/09/2015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BACC-FDB0-4416-9EAF-9233C25DF3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861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CE5CA-8CBA-4D67-ADC6-22ADD67D0916}" type="datetimeFigureOut">
              <a:rPr lang="en-GB" smtClean="0"/>
              <a:t>22/09/2015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BACC-FDB0-4416-9EAF-9233C25DF3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216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CE5CA-8CBA-4D67-ADC6-22ADD67D0916}" type="datetimeFigureOut">
              <a:rPr lang="en-GB" smtClean="0"/>
              <a:t>22/09/2015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BACC-FDB0-4416-9EAF-9233C25DF3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85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CE5CA-8CBA-4D67-ADC6-22ADD67D0916}" type="datetimeFigureOut">
              <a:rPr lang="en-GB" smtClean="0"/>
              <a:t>22/09/2015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BACC-FDB0-4416-9EAF-9233C25DF3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384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CE5CA-8CBA-4D67-ADC6-22ADD67D0916}" type="datetimeFigureOut">
              <a:rPr lang="en-GB" smtClean="0"/>
              <a:t>22/09/2015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BACC-FDB0-4416-9EAF-9233C25DF3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570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CE5CA-8CBA-4D67-ADC6-22ADD67D0916}" type="datetimeFigureOut">
              <a:rPr lang="en-GB" smtClean="0"/>
              <a:t>22/09/2015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BACC-FDB0-4416-9EAF-9233C25DF3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335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CE5CA-8CBA-4D67-ADC6-22ADD67D0916}" type="datetimeFigureOut">
              <a:rPr lang="en-GB" smtClean="0"/>
              <a:t>22/09/2015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BACC-FDB0-4416-9EAF-9233C25DF3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86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CE5CA-8CBA-4D67-ADC6-22ADD67D0916}" type="datetimeFigureOut">
              <a:rPr lang="en-GB" smtClean="0"/>
              <a:t>22/09/2015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BACC-FDB0-4416-9EAF-9233C25DF3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95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CE5CA-8CBA-4D67-ADC6-22ADD67D0916}" type="datetimeFigureOut">
              <a:rPr lang="en-GB" smtClean="0"/>
              <a:t>22/09/2015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BACC-FDB0-4416-9EAF-9233C25DF3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258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CE5CA-8CBA-4D67-ADC6-22ADD67D0916}" type="datetimeFigureOut">
              <a:rPr lang="en-GB" smtClean="0"/>
              <a:t>22/09/2015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BACC-FDB0-4416-9EAF-9233C25DF3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459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CE5CA-8CBA-4D67-ADC6-22ADD67D0916}" type="datetimeFigureOut">
              <a:rPr lang="en-GB" smtClean="0"/>
              <a:t>22/09/2015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BACC-FDB0-4416-9EAF-9233C25DF3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517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CE5CA-8CBA-4D67-ADC6-22ADD67D0916}" type="datetimeFigureOut">
              <a:rPr lang="en-GB" smtClean="0"/>
              <a:t>22/09/2015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3BACC-FDB0-4416-9EAF-9233C25DF3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118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Human Resources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How can we help?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0689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Medical Sciences HR Team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Dawn McNish – HR Team Lead</a:t>
            </a:r>
          </a:p>
          <a:p>
            <a:r>
              <a:rPr lang="en-GB" dirty="0" smtClean="0"/>
              <a:t>Sophie Brotherston – HRBP</a:t>
            </a:r>
          </a:p>
          <a:p>
            <a:r>
              <a:rPr lang="en-GB" dirty="0" smtClean="0"/>
              <a:t>Sarah Doolan – HRBP</a:t>
            </a:r>
          </a:p>
          <a:p>
            <a:r>
              <a:rPr lang="en-GB" dirty="0" smtClean="0"/>
              <a:t>Libby Cooke – </a:t>
            </a:r>
            <a:r>
              <a:rPr lang="en-GB" dirty="0" smtClean="0"/>
              <a:t>HRBP (mat leave until Jan16)</a:t>
            </a:r>
            <a:endParaRPr lang="en-GB" dirty="0" smtClean="0"/>
          </a:p>
          <a:p>
            <a:r>
              <a:rPr lang="en-GB" dirty="0" smtClean="0"/>
              <a:t>Lynette Cole – HRBP</a:t>
            </a:r>
          </a:p>
          <a:p>
            <a:endParaRPr lang="en-GB" dirty="0"/>
          </a:p>
          <a:p>
            <a:r>
              <a:rPr lang="en-GB" dirty="0"/>
              <a:t>Website: http://www.admin.ox.ac.uk/personnel/</a:t>
            </a:r>
          </a:p>
        </p:txBody>
      </p:sp>
    </p:spTree>
    <p:extLst>
      <p:ext uri="{BB962C8B-B14F-4D97-AF65-F5344CB8AC3E}">
        <p14:creationId xmlns:p14="http://schemas.microsoft.com/office/powerpoint/2010/main" val="3847891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AREAS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u="sng" dirty="0" smtClean="0"/>
              <a:t>RECRUITMENT</a:t>
            </a:r>
            <a:r>
              <a:rPr lang="en-GB" dirty="0" smtClean="0"/>
              <a:t>: </a:t>
            </a:r>
          </a:p>
          <a:p>
            <a:r>
              <a:rPr lang="en-GB" dirty="0" smtClean="0"/>
              <a:t>Ensure you get the best staff at the right time for your research group</a:t>
            </a:r>
          </a:p>
          <a:p>
            <a:r>
              <a:rPr lang="en-GB" dirty="0" smtClean="0"/>
              <a:t>Ensure you comply with legislation and immigration requirements</a:t>
            </a:r>
          </a:p>
          <a:p>
            <a:r>
              <a:rPr lang="en-GB" dirty="0" smtClean="0"/>
              <a:t>Assist with induction and probationary management </a:t>
            </a:r>
          </a:p>
          <a:p>
            <a:r>
              <a:rPr lang="en-GB" dirty="0" smtClean="0"/>
              <a:t>Advise on issues arising, performance, end of fixed term contracts, open ended contracts  </a:t>
            </a:r>
          </a:p>
          <a:p>
            <a:r>
              <a:rPr lang="en-GB" dirty="0" smtClean="0"/>
              <a:t>Code of Practice on Staff Recruitment and Selection</a:t>
            </a:r>
          </a:p>
          <a:p>
            <a:r>
              <a:rPr lang="en-GB" dirty="0" smtClean="0"/>
              <a:t>Avoid challenges to University Equal Opportunities Policy – </a:t>
            </a:r>
            <a:r>
              <a:rPr lang="en-GB" dirty="0" smtClean="0"/>
              <a:t>tribunal awards </a:t>
            </a:r>
            <a:r>
              <a:rPr lang="en-GB" dirty="0" smtClean="0"/>
              <a:t>for </a:t>
            </a:r>
            <a:r>
              <a:rPr lang="en-GB" dirty="0" smtClean="0"/>
              <a:t>discrimination </a:t>
            </a:r>
            <a:r>
              <a:rPr lang="en-GB" dirty="0" smtClean="0"/>
              <a:t>are uncapped and are charged </a:t>
            </a:r>
            <a:r>
              <a:rPr lang="en-GB" dirty="0" smtClean="0"/>
              <a:t>to your budget.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5629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Direct Appointments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Should only be made in the following circumstances:</a:t>
            </a:r>
          </a:p>
          <a:p>
            <a:pPr marL="0" indent="0">
              <a:buNone/>
            </a:pPr>
            <a:r>
              <a:rPr lang="en-GB" dirty="0" smtClean="0"/>
              <a:t>	- where person is named on the grant </a:t>
            </a:r>
          </a:p>
          <a:p>
            <a:pPr marL="0" indent="0">
              <a:buNone/>
            </a:pPr>
            <a:r>
              <a:rPr lang="en-GB" dirty="0" smtClean="0"/>
              <a:t>	- where person meets essential criteria and 	  is a priority candidate</a:t>
            </a:r>
          </a:p>
          <a:p>
            <a:pPr marL="0" indent="0">
              <a:buNone/>
            </a:pPr>
            <a:r>
              <a:rPr lang="en-GB" dirty="0" smtClean="0"/>
              <a:t>	- where there is operational necessity e.g. 	  restructure</a:t>
            </a:r>
          </a:p>
          <a:p>
            <a:r>
              <a:rPr lang="en-GB" dirty="0" smtClean="0"/>
              <a:t>Risk of a claim against </a:t>
            </a:r>
            <a:r>
              <a:rPr lang="en-GB" dirty="0" smtClean="0"/>
              <a:t>University’s </a:t>
            </a:r>
            <a:r>
              <a:rPr lang="en-GB" dirty="0" smtClean="0"/>
              <a:t>Equal Opportunities Policy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907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Employment Contracts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GB" b="1" dirty="0" smtClean="0"/>
          </a:p>
          <a:p>
            <a:r>
              <a:rPr lang="en-GB" b="1" u="sng" dirty="0" smtClean="0"/>
              <a:t>Fixed term </a:t>
            </a:r>
          </a:p>
          <a:p>
            <a:r>
              <a:rPr lang="en-GB" dirty="0" smtClean="0"/>
              <a:t>must be justified under employment legislation</a:t>
            </a:r>
          </a:p>
          <a:p>
            <a:r>
              <a:rPr lang="en-GB" dirty="0" smtClean="0"/>
              <a:t>Staff can be deemed permanent after four years of successive FTC’s</a:t>
            </a:r>
            <a:endParaRPr lang="en-GB" dirty="0"/>
          </a:p>
          <a:p>
            <a:r>
              <a:rPr lang="en-GB" dirty="0" smtClean="0"/>
              <a:t>End of an FTC is considered </a:t>
            </a:r>
            <a:r>
              <a:rPr lang="en-GB" dirty="0"/>
              <a:t>to be a dismissal, and if the employee has 2 years’ </a:t>
            </a:r>
            <a:r>
              <a:rPr lang="en-GB" dirty="0" smtClean="0"/>
              <a:t>continuous service </a:t>
            </a:r>
            <a:r>
              <a:rPr lang="en-GB" dirty="0"/>
              <a:t>the employer needs to show that there’s a ‘fair’ reason for not renewing the contract </a:t>
            </a:r>
            <a:r>
              <a:rPr lang="en-GB" dirty="0" smtClean="0"/>
              <a:t>(e.g. if </a:t>
            </a:r>
            <a:r>
              <a:rPr lang="en-GB" dirty="0"/>
              <a:t>they were planning to stop doing the work the contract was for</a:t>
            </a:r>
            <a:r>
              <a:rPr lang="en-GB" dirty="0" smtClean="0"/>
              <a:t>).</a:t>
            </a:r>
          </a:p>
          <a:p>
            <a:r>
              <a:rPr lang="en-GB" dirty="0" smtClean="0"/>
              <a:t>Not a performance </a:t>
            </a:r>
            <a:r>
              <a:rPr lang="en-GB" dirty="0" smtClean="0"/>
              <a:t>tool - </a:t>
            </a:r>
            <a:r>
              <a:rPr lang="en-GB" dirty="0" smtClean="0"/>
              <a:t>must have a clear paper trail for performance issues</a:t>
            </a:r>
          </a:p>
          <a:p>
            <a:r>
              <a:rPr lang="en-GB" dirty="0" smtClean="0"/>
              <a:t>Appeal available under Statute XII for academic related staff</a:t>
            </a:r>
          </a:p>
          <a:p>
            <a:r>
              <a:rPr lang="en-GB" dirty="0" smtClean="0"/>
              <a:t>Statutory redundancy applies if </a:t>
            </a:r>
            <a:r>
              <a:rPr lang="en-GB" dirty="0" smtClean="0"/>
              <a:t>FTC ends </a:t>
            </a:r>
            <a:r>
              <a:rPr lang="en-GB" dirty="0" smtClean="0"/>
              <a:t>after two </a:t>
            </a:r>
            <a:r>
              <a:rPr lang="en-GB" dirty="0" smtClean="0"/>
              <a:t>years’ continuous </a:t>
            </a:r>
            <a:r>
              <a:rPr lang="en-GB" dirty="0" smtClean="0"/>
              <a:t>service</a:t>
            </a:r>
          </a:p>
          <a:p>
            <a:r>
              <a:rPr lang="en-GB" b="1" u="sng" dirty="0" smtClean="0"/>
              <a:t>Open-ended</a:t>
            </a:r>
          </a:p>
          <a:p>
            <a:r>
              <a:rPr lang="en-GB" dirty="0" smtClean="0"/>
              <a:t>Must be externally funded – bridging issues may arise</a:t>
            </a:r>
          </a:p>
          <a:p>
            <a:r>
              <a:rPr lang="en-GB" dirty="0" smtClean="0"/>
              <a:t>Can only be ended after scrutiny by the Redundancy </a:t>
            </a:r>
            <a:r>
              <a:rPr lang="en-GB" dirty="0" smtClean="0"/>
              <a:t>Committee </a:t>
            </a:r>
            <a:endParaRPr lang="en-GB" dirty="0" smtClean="0"/>
          </a:p>
          <a:p>
            <a:r>
              <a:rPr lang="en-GB" dirty="0" smtClean="0"/>
              <a:t>Process takes at least 9 </a:t>
            </a:r>
            <a:r>
              <a:rPr lang="en-GB" dirty="0" smtClean="0"/>
              <a:t>months - </a:t>
            </a:r>
            <a:r>
              <a:rPr lang="en-GB" dirty="0" smtClean="0"/>
              <a:t>voluntary severance must have been offered</a:t>
            </a:r>
          </a:p>
          <a:p>
            <a:r>
              <a:rPr lang="en-GB" dirty="0" smtClean="0"/>
              <a:t>Appeal available under Statute </a:t>
            </a:r>
            <a:r>
              <a:rPr lang="en-GB" dirty="0" smtClean="0"/>
              <a:t>XII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8156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Job descriptions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u="sng" dirty="0" smtClean="0"/>
              <a:t>Why have them</a:t>
            </a:r>
            <a:r>
              <a:rPr lang="en-GB" dirty="0" smtClean="0"/>
              <a:t>?</a:t>
            </a:r>
          </a:p>
          <a:p>
            <a:pPr>
              <a:buFontTx/>
              <a:buChar char="-"/>
            </a:pPr>
            <a:r>
              <a:rPr lang="en-GB" dirty="0" smtClean="0"/>
              <a:t>Adds clarity to job role and purpose</a:t>
            </a:r>
          </a:p>
          <a:p>
            <a:pPr>
              <a:buFontTx/>
              <a:buChar char="-"/>
            </a:pPr>
            <a:r>
              <a:rPr lang="en-GB" dirty="0" smtClean="0"/>
              <a:t>Assists in objective setting and performance management </a:t>
            </a:r>
          </a:p>
          <a:p>
            <a:pPr>
              <a:buFontTx/>
              <a:buChar char="-"/>
            </a:pPr>
            <a:r>
              <a:rPr lang="en-GB" dirty="0" smtClean="0"/>
              <a:t>Ensures parity with colleagues and for grading purposes</a:t>
            </a:r>
          </a:p>
          <a:p>
            <a:pPr>
              <a:buFontTx/>
              <a:buChar char="-"/>
            </a:pPr>
            <a:r>
              <a:rPr lang="en-GB" dirty="0" smtClean="0"/>
              <a:t>Underpins employment contract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5509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Grading 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University uses HERA to grade all its posts (1-10)</a:t>
            </a:r>
          </a:p>
          <a:p>
            <a:r>
              <a:rPr lang="en-GB" dirty="0" smtClean="0"/>
              <a:t>Some generic job descriptions </a:t>
            </a:r>
            <a:r>
              <a:rPr lang="en-GB" dirty="0" smtClean="0"/>
              <a:t>available</a:t>
            </a:r>
            <a:endParaRPr lang="en-GB" dirty="0" smtClean="0"/>
          </a:p>
          <a:p>
            <a:r>
              <a:rPr lang="en-GB" dirty="0" smtClean="0"/>
              <a:t>Ensures appropriate remuneration and parity </a:t>
            </a:r>
          </a:p>
          <a:p>
            <a:r>
              <a:rPr lang="en-GB" dirty="0" smtClean="0"/>
              <a:t>Should accurately reflect the demands of the role</a:t>
            </a:r>
          </a:p>
          <a:p>
            <a:r>
              <a:rPr lang="en-GB" dirty="0" smtClean="0"/>
              <a:t>Other mechanisms for reward and recognition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1282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Performance Management 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mtClean="0"/>
              <a:t>We can assist </a:t>
            </a:r>
            <a:r>
              <a:rPr lang="en-GB" dirty="0" smtClean="0"/>
              <a:t>with:</a:t>
            </a:r>
          </a:p>
          <a:p>
            <a:pPr>
              <a:buFontTx/>
              <a:buChar char="-"/>
            </a:pPr>
            <a:r>
              <a:rPr lang="en-GB" dirty="0" smtClean="0"/>
              <a:t>Objective setting</a:t>
            </a:r>
          </a:p>
          <a:p>
            <a:pPr>
              <a:buFontTx/>
              <a:buChar char="-"/>
            </a:pPr>
            <a:r>
              <a:rPr lang="en-GB" dirty="0" smtClean="0"/>
              <a:t>PDR</a:t>
            </a:r>
          </a:p>
          <a:p>
            <a:pPr>
              <a:buFontTx/>
              <a:buChar char="-"/>
            </a:pPr>
            <a:r>
              <a:rPr lang="en-GB" dirty="0" smtClean="0"/>
              <a:t>Training</a:t>
            </a:r>
          </a:p>
          <a:p>
            <a:pPr>
              <a:buFontTx/>
              <a:buChar char="-"/>
            </a:pPr>
            <a:r>
              <a:rPr lang="en-GB" dirty="0" smtClean="0"/>
              <a:t>Giving feedback</a:t>
            </a:r>
          </a:p>
          <a:p>
            <a:pPr>
              <a:buFontTx/>
              <a:buChar char="-"/>
            </a:pPr>
            <a:r>
              <a:rPr lang="en-GB" dirty="0" smtClean="0"/>
              <a:t>Difficult conversations</a:t>
            </a:r>
          </a:p>
          <a:p>
            <a:pPr>
              <a:buFontTx/>
              <a:buChar char="-"/>
            </a:pPr>
            <a:r>
              <a:rPr lang="en-GB" dirty="0" smtClean="0"/>
              <a:t>Informal counselling </a:t>
            </a:r>
          </a:p>
          <a:p>
            <a:pPr>
              <a:buFontTx/>
              <a:buChar char="-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6414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367</Words>
  <Application>Microsoft Office PowerPoint</Application>
  <PresentationFormat>On-screen Show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Human Resources </vt:lpstr>
      <vt:lpstr>Medical Sciences HR Team </vt:lpstr>
      <vt:lpstr>KEY AREAS</vt:lpstr>
      <vt:lpstr>Direct Appointments </vt:lpstr>
      <vt:lpstr>Employment Contracts</vt:lpstr>
      <vt:lpstr>Job descriptions </vt:lpstr>
      <vt:lpstr>Grading  </vt:lpstr>
      <vt:lpstr> Performance Management  </vt:lpstr>
    </vt:vector>
  </TitlesOfParts>
  <Company>University of Oxford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Resources</dc:title>
  <dc:creator>Dawn McNish</dc:creator>
  <cp:lastModifiedBy>Dawn McNish</cp:lastModifiedBy>
  <cp:revision>13</cp:revision>
  <dcterms:created xsi:type="dcterms:W3CDTF">2015-09-21T09:51:57Z</dcterms:created>
  <dcterms:modified xsi:type="dcterms:W3CDTF">2015-09-22T16:09:23Z</dcterms:modified>
</cp:coreProperties>
</file>