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</p:sldMasterIdLst>
  <p:sldIdLst>
    <p:sldId id="256" r:id="rId4"/>
    <p:sldId id="258" r:id="rId5"/>
    <p:sldId id="266" r:id="rId6"/>
    <p:sldId id="268" r:id="rId7"/>
    <p:sldId id="267" r:id="rId8"/>
    <p:sldId id="269" r:id="rId9"/>
    <p:sldId id="270" r:id="rId10"/>
    <p:sldId id="272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8640763" cy="6483350"/>
  <p:notesSz cx="6797675" cy="9926638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04" y="-76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A61A2-0967-4A6C-B483-9DAC35DD906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8FD3CC-55CA-4C51-9B19-04C1946ADBC1}">
      <dgm:prSet phldrT="[Text]" custT="1"/>
      <dgm:spPr>
        <a:xfrm>
          <a:off x="607218" y="2864"/>
          <a:ext cx="2049363" cy="1229617"/>
        </a:xfrm>
        <a:solidFill>
          <a:srgbClr val="7030A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Research Grants Administration </a:t>
          </a:r>
          <a:endParaRPr lang="en-GB" sz="14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37D6B01-1B11-451B-80B5-6B6F43427D8B}" type="parTrans" cxnId="{978E9299-B111-404B-9E0F-1CB253D2477B}">
      <dgm:prSet/>
      <dgm:spPr/>
      <dgm:t>
        <a:bodyPr/>
        <a:lstStyle/>
        <a:p>
          <a:endParaRPr lang="en-GB"/>
        </a:p>
      </dgm:t>
    </dgm:pt>
    <dgm:pt modelId="{3A3F120A-A2D7-4EF5-895D-F0AF7B7DDDDC}" type="sibTrans" cxnId="{978E9299-B111-404B-9E0F-1CB253D2477B}">
      <dgm:prSet/>
      <dgm:spPr/>
      <dgm:t>
        <a:bodyPr/>
        <a:lstStyle/>
        <a:p>
          <a:endParaRPr lang="en-GB"/>
        </a:p>
      </dgm:t>
    </dgm:pt>
    <dgm:pt modelId="{562694D9-0A83-44AF-87C5-43A6897E48C6}">
      <dgm:prSet phldrT="[Text]" custT="1"/>
      <dgm:spPr>
        <a:xfrm>
          <a:off x="2861518" y="2864"/>
          <a:ext cx="2049363" cy="1229617"/>
        </a:xfr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Research Contracts</a:t>
          </a:r>
        </a:p>
        <a:p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(Review, draft, negotiate, execute)</a:t>
          </a:r>
          <a:endParaRPr lang="en-GB" sz="14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1A4CC0F-B3E5-4934-9258-F6EAF1B8D219}" type="parTrans" cxnId="{CF323FFF-1F2D-4CAA-B752-EEA3EE81F1C7}">
      <dgm:prSet/>
      <dgm:spPr/>
      <dgm:t>
        <a:bodyPr/>
        <a:lstStyle/>
        <a:p>
          <a:endParaRPr lang="en-GB"/>
        </a:p>
      </dgm:t>
    </dgm:pt>
    <dgm:pt modelId="{D4F76A63-97C6-4803-8B07-CE85905E317D}" type="sibTrans" cxnId="{CF323FFF-1F2D-4CAA-B752-EEA3EE81F1C7}">
      <dgm:prSet/>
      <dgm:spPr/>
      <dgm:t>
        <a:bodyPr/>
        <a:lstStyle/>
        <a:p>
          <a:endParaRPr lang="en-GB"/>
        </a:p>
      </dgm:t>
    </dgm:pt>
    <dgm:pt modelId="{FE764931-BB82-43EC-A993-2CFE445CBB87}">
      <dgm:prSet phldrT="[Text]" custT="1"/>
      <dgm:spPr>
        <a:xfrm>
          <a:off x="2861518" y="1437419"/>
          <a:ext cx="2049363" cy="1229617"/>
        </a:xfrm>
        <a:solidFill>
          <a:srgbClr val="92D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Research Development and strategic partnerships  </a:t>
          </a:r>
          <a:endParaRPr lang="en-GB" sz="14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BB92FA6-B451-4730-B7C9-203F5EFEE33D}" type="parTrans" cxnId="{9106198A-A0E0-47A9-B8CC-3D0A74D5DFB6}">
      <dgm:prSet/>
      <dgm:spPr/>
      <dgm:t>
        <a:bodyPr/>
        <a:lstStyle/>
        <a:p>
          <a:endParaRPr lang="en-GB"/>
        </a:p>
      </dgm:t>
    </dgm:pt>
    <dgm:pt modelId="{AF4D077E-5581-48DD-8784-BAE3747C160F}" type="sibTrans" cxnId="{9106198A-A0E0-47A9-B8CC-3D0A74D5DFB6}">
      <dgm:prSet/>
      <dgm:spPr/>
      <dgm:t>
        <a:bodyPr/>
        <a:lstStyle/>
        <a:p>
          <a:endParaRPr lang="en-GB"/>
        </a:p>
      </dgm:t>
    </dgm:pt>
    <dgm:pt modelId="{F027CF1C-4835-4255-BA49-B2F47FEFB67B}">
      <dgm:prSet phldrT="[Text]" custT="1"/>
      <dgm:spPr>
        <a:xfrm>
          <a:off x="5115817" y="1437419"/>
          <a:ext cx="2049363" cy="1229617"/>
        </a:xfrm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Intellectual Property Rights</a:t>
          </a:r>
          <a:b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2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(Incl. clearances to Isis Innovation)</a:t>
          </a:r>
          <a:endParaRPr lang="en-GB" sz="12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7D542D9-6889-4D76-B3FB-63C9656A59BE}" type="parTrans" cxnId="{BCB7C077-1545-4539-8546-416C2841BDE7}">
      <dgm:prSet/>
      <dgm:spPr/>
      <dgm:t>
        <a:bodyPr/>
        <a:lstStyle/>
        <a:p>
          <a:endParaRPr lang="en-GB"/>
        </a:p>
      </dgm:t>
    </dgm:pt>
    <dgm:pt modelId="{5570A6BB-8F91-4CCB-A373-47D7C316B605}" type="sibTrans" cxnId="{BCB7C077-1545-4539-8546-416C2841BDE7}">
      <dgm:prSet/>
      <dgm:spPr/>
      <dgm:t>
        <a:bodyPr/>
        <a:lstStyle/>
        <a:p>
          <a:endParaRPr lang="en-GB"/>
        </a:p>
      </dgm:t>
    </dgm:pt>
    <dgm:pt modelId="{D8A96A4A-0949-4BBF-873C-22A563D44BEF}">
      <dgm:prSet phldrT="[Text]" custT="1"/>
      <dgm:spPr>
        <a:xfrm>
          <a:off x="607218" y="2871973"/>
          <a:ext cx="2049363" cy="1229617"/>
        </a:xfr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Research Ethics </a:t>
          </a:r>
          <a:b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and Integrity</a:t>
          </a:r>
          <a:endParaRPr lang="en-GB" sz="14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9350477-DADA-4AD5-AAAF-568C44D2DE29}" type="parTrans" cxnId="{33C8C4DE-740E-4F24-A9F3-AEC1C344900A}">
      <dgm:prSet/>
      <dgm:spPr/>
      <dgm:t>
        <a:bodyPr/>
        <a:lstStyle/>
        <a:p>
          <a:endParaRPr lang="en-GB"/>
        </a:p>
      </dgm:t>
    </dgm:pt>
    <dgm:pt modelId="{34ACDE76-CFBA-4393-8EA9-B1E0CFB6269E}" type="sibTrans" cxnId="{33C8C4DE-740E-4F24-A9F3-AEC1C344900A}">
      <dgm:prSet/>
      <dgm:spPr/>
      <dgm:t>
        <a:bodyPr/>
        <a:lstStyle/>
        <a:p>
          <a:endParaRPr lang="en-GB"/>
        </a:p>
      </dgm:t>
    </dgm:pt>
    <dgm:pt modelId="{39028ED8-B8EA-452E-B185-1E757BFA7888}">
      <dgm:prSet phldrT="[Text]" custT="1"/>
      <dgm:spPr>
        <a:xfrm>
          <a:off x="5115817" y="2871973"/>
          <a:ext cx="2049363" cy="1229617"/>
        </a:xfrm>
        <a:solidFill>
          <a:schemeClr val="accent3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Support for </a:t>
          </a:r>
          <a:b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Academic Planning</a:t>
          </a:r>
          <a:endParaRPr lang="en-GB" sz="14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694732C-7816-4F9D-8091-14799849C031}" type="sibTrans" cxnId="{F94DC588-BC91-4EA7-8DD1-FB5DFB3FA631}">
      <dgm:prSet/>
      <dgm:spPr/>
      <dgm:t>
        <a:bodyPr/>
        <a:lstStyle/>
        <a:p>
          <a:endParaRPr lang="en-GB"/>
        </a:p>
      </dgm:t>
    </dgm:pt>
    <dgm:pt modelId="{A06D07E1-48E0-4F13-B527-217DD22158A5}" type="parTrans" cxnId="{F94DC588-BC91-4EA7-8DD1-FB5DFB3FA631}">
      <dgm:prSet/>
      <dgm:spPr/>
      <dgm:t>
        <a:bodyPr/>
        <a:lstStyle/>
        <a:p>
          <a:endParaRPr lang="en-GB"/>
        </a:p>
      </dgm:t>
    </dgm:pt>
    <dgm:pt modelId="{E1898CA7-8F17-4093-8A12-4B1CFEC8F7E7}">
      <dgm:prSet phldrT="[Text]" custT="1"/>
      <dgm:spPr>
        <a:xfrm>
          <a:off x="2861518" y="2871973"/>
          <a:ext cx="2049363" cy="1229617"/>
        </a:xfrm>
        <a:solidFill>
          <a:srgbClr val="00206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Facilitating Knowledge Exchange</a:t>
          </a:r>
          <a:b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and Impact </a:t>
          </a:r>
          <a:endParaRPr lang="en-GB" sz="14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7DDBAE3-C568-4784-801E-2B43E98A65C1}" type="sibTrans" cxnId="{6AB2211E-32C4-4018-B657-046C47E85946}">
      <dgm:prSet/>
      <dgm:spPr/>
      <dgm:t>
        <a:bodyPr/>
        <a:lstStyle/>
        <a:p>
          <a:endParaRPr lang="en-GB"/>
        </a:p>
      </dgm:t>
    </dgm:pt>
    <dgm:pt modelId="{F791E3F0-4218-4D56-B804-088AFC7DCC43}" type="parTrans" cxnId="{6AB2211E-32C4-4018-B657-046C47E85946}">
      <dgm:prSet/>
      <dgm:spPr/>
      <dgm:t>
        <a:bodyPr/>
        <a:lstStyle/>
        <a:p>
          <a:endParaRPr lang="en-GB"/>
        </a:p>
      </dgm:t>
    </dgm:pt>
    <dgm:pt modelId="{FCA99DAA-F087-450B-8464-934DE6971B0B}">
      <dgm:prSet phldrT="[Text]" custT="1"/>
      <dgm:spPr>
        <a:xfrm>
          <a:off x="2861518" y="2864"/>
          <a:ext cx="2049363" cy="1229617"/>
        </a:xfrm>
        <a:solidFill>
          <a:schemeClr val="bg1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/>
          </a:r>
          <a:b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Advice and tools for costing and pricing research</a:t>
          </a:r>
        </a:p>
        <a:p>
          <a:endParaRPr lang="en-GB" sz="14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71FBB82-D407-4158-B221-A39CBFB62030}" type="parTrans" cxnId="{F2DB734B-352B-406B-849B-1F45C6C38B5B}">
      <dgm:prSet/>
      <dgm:spPr/>
      <dgm:t>
        <a:bodyPr/>
        <a:lstStyle/>
        <a:p>
          <a:endParaRPr lang="en-GB"/>
        </a:p>
      </dgm:t>
    </dgm:pt>
    <dgm:pt modelId="{104A85BE-89B8-4D96-B9CA-594C58AE2310}" type="sibTrans" cxnId="{F2DB734B-352B-406B-849B-1F45C6C38B5B}">
      <dgm:prSet/>
      <dgm:spPr/>
      <dgm:t>
        <a:bodyPr/>
        <a:lstStyle/>
        <a:p>
          <a:endParaRPr lang="en-GB"/>
        </a:p>
      </dgm:t>
    </dgm:pt>
    <dgm:pt modelId="{112EBC2F-6AA7-4F77-B5F9-2B8080F092CA}">
      <dgm:prSet phldrT="[Text]" custT="1"/>
      <dgm:spPr>
        <a:xfrm>
          <a:off x="607218" y="1437419"/>
          <a:ext cx="2049363" cy="1229617"/>
        </a:xfr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Support for </a:t>
          </a:r>
          <a:b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clinical trials</a:t>
          </a:r>
          <a:endParaRPr lang="en-GB" sz="14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6AD902E-E7E0-47AC-9D2C-5AF582C377E0}" type="sibTrans" cxnId="{342005D3-155E-43D3-A336-6BAC12F61B7E}">
      <dgm:prSet/>
      <dgm:spPr/>
      <dgm:t>
        <a:bodyPr/>
        <a:lstStyle/>
        <a:p>
          <a:endParaRPr lang="en-GB"/>
        </a:p>
      </dgm:t>
    </dgm:pt>
    <dgm:pt modelId="{811AABAF-AE6C-424B-ACAF-E66D6EE163C4}" type="parTrans" cxnId="{342005D3-155E-43D3-A336-6BAC12F61B7E}">
      <dgm:prSet/>
      <dgm:spPr/>
      <dgm:t>
        <a:bodyPr/>
        <a:lstStyle/>
        <a:p>
          <a:endParaRPr lang="en-GB"/>
        </a:p>
      </dgm:t>
    </dgm:pt>
    <dgm:pt modelId="{614FF61F-FE3D-44F9-8B41-4747CBF65650}">
      <dgm:prSet phldrT="[Text]" custT="1"/>
      <dgm:spPr>
        <a:xfrm>
          <a:off x="5115817" y="2871973"/>
          <a:ext cx="2049363" cy="1229617"/>
        </a:xfrm>
        <a:solidFill>
          <a:schemeClr val="accent6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Risk management </a:t>
          </a:r>
          <a:endParaRPr lang="en-GB" sz="14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E1B9AE3-4DFA-4EBC-8071-B420846F8A7E}" type="parTrans" cxnId="{28A51EF8-627A-40A9-89AB-28855B9F1114}">
      <dgm:prSet/>
      <dgm:spPr/>
      <dgm:t>
        <a:bodyPr/>
        <a:lstStyle/>
        <a:p>
          <a:endParaRPr lang="en-GB"/>
        </a:p>
      </dgm:t>
    </dgm:pt>
    <dgm:pt modelId="{1A9D56AC-3261-46A6-89E3-1236B9A15B0F}" type="sibTrans" cxnId="{28A51EF8-627A-40A9-89AB-28855B9F1114}">
      <dgm:prSet/>
      <dgm:spPr/>
      <dgm:t>
        <a:bodyPr/>
        <a:lstStyle/>
        <a:p>
          <a:endParaRPr lang="en-GB"/>
        </a:p>
      </dgm:t>
    </dgm:pt>
    <dgm:pt modelId="{F857ED99-F485-4F49-A9CC-4E19A25F687D}">
      <dgm:prSet phldrT="[Text]" custT="1"/>
      <dgm:spPr>
        <a:xfrm>
          <a:off x="5115817" y="2871973"/>
          <a:ext cx="2049363" cy="1229617"/>
        </a:xfr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Research Information </a:t>
          </a:r>
          <a:b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and Systems</a:t>
          </a:r>
          <a:endParaRPr lang="en-GB" sz="14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757EF1D-5F84-42BC-BB74-85173A7D65FE}" type="parTrans" cxnId="{86F3C169-FB72-4E90-8145-6C459BE3B6DB}">
      <dgm:prSet/>
      <dgm:spPr/>
      <dgm:t>
        <a:bodyPr/>
        <a:lstStyle/>
        <a:p>
          <a:endParaRPr lang="en-GB"/>
        </a:p>
      </dgm:t>
    </dgm:pt>
    <dgm:pt modelId="{017B9F94-16CB-4E6F-9EB4-E4DB6BED066E}" type="sibTrans" cxnId="{86F3C169-FB72-4E90-8145-6C459BE3B6DB}">
      <dgm:prSet/>
      <dgm:spPr/>
      <dgm:t>
        <a:bodyPr/>
        <a:lstStyle/>
        <a:p>
          <a:endParaRPr lang="en-GB"/>
        </a:p>
      </dgm:t>
    </dgm:pt>
    <dgm:pt modelId="{8BE34ECA-01EE-4952-BCCB-26F4819A7948}">
      <dgm:prSet phldrT="[Text]" custT="1"/>
      <dgm:spPr>
        <a:xfrm>
          <a:off x="5115817" y="2871973"/>
          <a:ext cx="2049363" cy="1229617"/>
        </a:xfrm>
        <a:solidFill>
          <a:schemeClr val="bg2">
            <a:lumMod val="2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Joint review and continuous improvement of services</a:t>
          </a:r>
          <a:endParaRPr lang="en-GB" sz="14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07AC618-D043-4646-952F-E2DC1A145DD1}" type="parTrans" cxnId="{F083212C-C34A-451C-8D48-8B28C89A1FD9}">
      <dgm:prSet/>
      <dgm:spPr/>
      <dgm:t>
        <a:bodyPr/>
        <a:lstStyle/>
        <a:p>
          <a:endParaRPr lang="en-GB"/>
        </a:p>
      </dgm:t>
    </dgm:pt>
    <dgm:pt modelId="{8B88D2BE-BB2D-4CE3-A65A-DF0E6EA794F6}" type="sibTrans" cxnId="{F083212C-C34A-451C-8D48-8B28C89A1FD9}">
      <dgm:prSet/>
      <dgm:spPr/>
      <dgm:t>
        <a:bodyPr/>
        <a:lstStyle/>
        <a:p>
          <a:endParaRPr lang="en-GB"/>
        </a:p>
      </dgm:t>
    </dgm:pt>
    <dgm:pt modelId="{F9BE7B21-6912-409C-AFC6-356014ED418A}" type="pres">
      <dgm:prSet presAssocID="{BF9A61A2-0967-4A6C-B483-9DAC35DD90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5ABB8E-E757-4C3A-A226-1D196FBCE041}" type="pres">
      <dgm:prSet presAssocID="{5B8FD3CC-55CA-4C51-9B19-04C1946ADBC1}" presName="node" presStyleLbl="node1" presStyleIdx="0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5187C97D-4272-4D92-9C65-E84554203AEB}" type="pres">
      <dgm:prSet presAssocID="{3A3F120A-A2D7-4EF5-895D-F0AF7B7DDDDC}" presName="sibTrans" presStyleCnt="0"/>
      <dgm:spPr/>
    </dgm:pt>
    <dgm:pt modelId="{9525B5BF-5419-41B1-97CA-B3D0F6CEADBF}" type="pres">
      <dgm:prSet presAssocID="{562694D9-0A83-44AF-87C5-43A6897E48C6}" presName="node" presStyleLbl="node1" presStyleIdx="1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31471E7-583C-49CC-8E08-EAE24B1FC5A6}" type="pres">
      <dgm:prSet presAssocID="{D4F76A63-97C6-4803-8B07-CE85905E317D}" presName="sibTrans" presStyleCnt="0"/>
      <dgm:spPr/>
    </dgm:pt>
    <dgm:pt modelId="{C201DB3F-61F0-4D22-BB64-5BE868B89E9E}" type="pres">
      <dgm:prSet presAssocID="{FCA99DAA-F087-450B-8464-934DE6971B0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82DD85-8EB8-498A-BC7A-1F2FC39596ED}" type="pres">
      <dgm:prSet presAssocID="{104A85BE-89B8-4D96-B9CA-594C58AE2310}" presName="sibTrans" presStyleCnt="0"/>
      <dgm:spPr/>
    </dgm:pt>
    <dgm:pt modelId="{B5658245-BE50-4A9D-8ED9-8E2A09CEB384}" type="pres">
      <dgm:prSet presAssocID="{112EBC2F-6AA7-4F77-B5F9-2B8080F092CA}" presName="node" presStyleLbl="node1" presStyleIdx="3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1FE147AD-8540-442B-9093-13E96FFE2D31}" type="pres">
      <dgm:prSet presAssocID="{86AD902E-E7E0-47AC-9D2C-5AF582C377E0}" presName="sibTrans" presStyleCnt="0"/>
      <dgm:spPr/>
    </dgm:pt>
    <dgm:pt modelId="{94412A49-17CA-4898-B219-771F61FE400D}" type="pres">
      <dgm:prSet presAssocID="{FE764931-BB82-43EC-A993-2CFE445CBB87}" presName="node" presStyleLbl="node1" presStyleIdx="4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35E4A84F-664A-4AC5-A4B8-85DAC5A5BFE1}" type="pres">
      <dgm:prSet presAssocID="{AF4D077E-5581-48DD-8784-BAE3747C160F}" presName="sibTrans" presStyleCnt="0"/>
      <dgm:spPr/>
    </dgm:pt>
    <dgm:pt modelId="{DA4EF76E-9683-4F79-A927-73B850F2800F}" type="pres">
      <dgm:prSet presAssocID="{F027CF1C-4835-4255-BA49-B2F47FEFB67B}" presName="node" presStyleLbl="node1" presStyleIdx="5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A1CC65A2-EEEE-4401-962D-6C3C1CF29DF7}" type="pres">
      <dgm:prSet presAssocID="{5570A6BB-8F91-4CCB-A373-47D7C316B605}" presName="sibTrans" presStyleCnt="0"/>
      <dgm:spPr/>
    </dgm:pt>
    <dgm:pt modelId="{73346FAD-420B-4B9E-A696-11FEF8D5774B}" type="pres">
      <dgm:prSet presAssocID="{D8A96A4A-0949-4BBF-873C-22A563D44BEF}" presName="node" presStyleLbl="node1" presStyleIdx="6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C9B7CAA-3964-4104-89CA-266F77F05282}" type="pres">
      <dgm:prSet presAssocID="{34ACDE76-CFBA-4393-8EA9-B1E0CFB6269E}" presName="sibTrans" presStyleCnt="0"/>
      <dgm:spPr/>
    </dgm:pt>
    <dgm:pt modelId="{3CA01A6B-F3EA-422F-999C-BA86BEE81368}" type="pres">
      <dgm:prSet presAssocID="{E1898CA7-8F17-4093-8A12-4B1CFEC8F7E7}" presName="node" presStyleLbl="node1" presStyleIdx="7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FD302659-49E3-45F4-82EF-F9CCD5DADC35}" type="pres">
      <dgm:prSet presAssocID="{57DDBAE3-C568-4784-801E-2B43E98A65C1}" presName="sibTrans" presStyleCnt="0"/>
      <dgm:spPr/>
    </dgm:pt>
    <dgm:pt modelId="{78F5AD22-784A-4C5E-A983-31E9CC65C1E7}" type="pres">
      <dgm:prSet presAssocID="{39028ED8-B8EA-452E-B185-1E757BFA7888}" presName="node" presStyleLbl="node1" presStyleIdx="8" presStyleCnt="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62DB3683-6EDD-4D19-9C3B-A737097C524B}" type="pres">
      <dgm:prSet presAssocID="{3694732C-7816-4F9D-8091-14799849C031}" presName="sibTrans" presStyleCnt="0"/>
      <dgm:spPr/>
    </dgm:pt>
    <dgm:pt modelId="{5CCC184B-FC00-4C2F-BE8B-7B7730D67475}" type="pres">
      <dgm:prSet presAssocID="{614FF61F-FE3D-44F9-8B41-4747CBF65650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11803E-8679-4179-917B-FE70A99803A6}" type="pres">
      <dgm:prSet presAssocID="{1A9D56AC-3261-46A6-89E3-1236B9A15B0F}" presName="sibTrans" presStyleCnt="0"/>
      <dgm:spPr/>
    </dgm:pt>
    <dgm:pt modelId="{0E4AE29F-3DE8-46F3-A46C-3B44FF69E689}" type="pres">
      <dgm:prSet presAssocID="{F857ED99-F485-4F49-A9CC-4E19A25F687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4E4099-7C37-4E28-BB7B-A316AB9D5F48}" type="pres">
      <dgm:prSet presAssocID="{017B9F94-16CB-4E6F-9EB4-E4DB6BED066E}" presName="sibTrans" presStyleCnt="0"/>
      <dgm:spPr/>
    </dgm:pt>
    <dgm:pt modelId="{EBABEBA7-F660-4047-81B8-34D2253466E2}" type="pres">
      <dgm:prSet presAssocID="{8BE34ECA-01EE-4952-BCCB-26F4819A7948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F3C169-FB72-4E90-8145-6C459BE3B6DB}" srcId="{BF9A61A2-0967-4A6C-B483-9DAC35DD9064}" destId="{F857ED99-F485-4F49-A9CC-4E19A25F687D}" srcOrd="10" destOrd="0" parTransId="{F757EF1D-5F84-42BC-BB74-85173A7D65FE}" sibTransId="{017B9F94-16CB-4E6F-9EB4-E4DB6BED066E}"/>
    <dgm:cxn modelId="{FEC9047A-767E-44B8-93F6-FD889A672187}" type="presOf" srcId="{5B8FD3CC-55CA-4C51-9B19-04C1946ADBC1}" destId="{0F5ABB8E-E757-4C3A-A226-1D196FBCE041}" srcOrd="0" destOrd="0" presId="urn:microsoft.com/office/officeart/2005/8/layout/default#1"/>
    <dgm:cxn modelId="{36C05FEF-2A8A-41A2-A115-8F8644DE472A}" type="presOf" srcId="{39028ED8-B8EA-452E-B185-1E757BFA7888}" destId="{78F5AD22-784A-4C5E-A983-31E9CC65C1E7}" srcOrd="0" destOrd="0" presId="urn:microsoft.com/office/officeart/2005/8/layout/default#1"/>
    <dgm:cxn modelId="{F083212C-C34A-451C-8D48-8B28C89A1FD9}" srcId="{BF9A61A2-0967-4A6C-B483-9DAC35DD9064}" destId="{8BE34ECA-01EE-4952-BCCB-26F4819A7948}" srcOrd="11" destOrd="0" parTransId="{C07AC618-D043-4646-952F-E2DC1A145DD1}" sibTransId="{8B88D2BE-BB2D-4CE3-A65A-DF0E6EA794F6}"/>
    <dgm:cxn modelId="{23981DBA-4B77-4F3D-BD50-3B01182C6A86}" type="presOf" srcId="{614FF61F-FE3D-44F9-8B41-4747CBF65650}" destId="{5CCC184B-FC00-4C2F-BE8B-7B7730D67475}" srcOrd="0" destOrd="0" presId="urn:microsoft.com/office/officeart/2005/8/layout/default#1"/>
    <dgm:cxn modelId="{5763D355-E4BD-47B2-B257-CB9007052CBC}" type="presOf" srcId="{F857ED99-F485-4F49-A9CC-4E19A25F687D}" destId="{0E4AE29F-3DE8-46F3-A46C-3B44FF69E689}" srcOrd="0" destOrd="0" presId="urn:microsoft.com/office/officeart/2005/8/layout/default#1"/>
    <dgm:cxn modelId="{BCB7C077-1545-4539-8546-416C2841BDE7}" srcId="{BF9A61A2-0967-4A6C-B483-9DAC35DD9064}" destId="{F027CF1C-4835-4255-BA49-B2F47FEFB67B}" srcOrd="5" destOrd="0" parTransId="{07D542D9-6889-4D76-B3FB-63C9656A59BE}" sibTransId="{5570A6BB-8F91-4CCB-A373-47D7C316B605}"/>
    <dgm:cxn modelId="{28A51EF8-627A-40A9-89AB-28855B9F1114}" srcId="{BF9A61A2-0967-4A6C-B483-9DAC35DD9064}" destId="{614FF61F-FE3D-44F9-8B41-4747CBF65650}" srcOrd="9" destOrd="0" parTransId="{6E1B9AE3-4DFA-4EBC-8071-B420846F8A7E}" sibTransId="{1A9D56AC-3261-46A6-89E3-1236B9A15B0F}"/>
    <dgm:cxn modelId="{A7DEB08A-EB58-4F7D-8DF9-FD9435324F4C}" type="presOf" srcId="{BF9A61A2-0967-4A6C-B483-9DAC35DD9064}" destId="{F9BE7B21-6912-409C-AFC6-356014ED418A}" srcOrd="0" destOrd="0" presId="urn:microsoft.com/office/officeart/2005/8/layout/default#1"/>
    <dgm:cxn modelId="{6AB2211E-32C4-4018-B657-046C47E85946}" srcId="{BF9A61A2-0967-4A6C-B483-9DAC35DD9064}" destId="{E1898CA7-8F17-4093-8A12-4B1CFEC8F7E7}" srcOrd="7" destOrd="0" parTransId="{F791E3F0-4218-4D56-B804-088AFC7DCC43}" sibTransId="{57DDBAE3-C568-4784-801E-2B43E98A65C1}"/>
    <dgm:cxn modelId="{48E7BCDB-EFD2-4467-88B6-FB9FBEF77514}" type="presOf" srcId="{562694D9-0A83-44AF-87C5-43A6897E48C6}" destId="{9525B5BF-5419-41B1-97CA-B3D0F6CEADBF}" srcOrd="0" destOrd="0" presId="urn:microsoft.com/office/officeart/2005/8/layout/default#1"/>
    <dgm:cxn modelId="{3F9E4224-253A-488A-B9D9-B7638D5282DA}" type="presOf" srcId="{E1898CA7-8F17-4093-8A12-4B1CFEC8F7E7}" destId="{3CA01A6B-F3EA-422F-999C-BA86BEE81368}" srcOrd="0" destOrd="0" presId="urn:microsoft.com/office/officeart/2005/8/layout/default#1"/>
    <dgm:cxn modelId="{029453F7-79D9-4520-8A8B-25BBDD8EA97B}" type="presOf" srcId="{8BE34ECA-01EE-4952-BCCB-26F4819A7948}" destId="{EBABEBA7-F660-4047-81B8-34D2253466E2}" srcOrd="0" destOrd="0" presId="urn:microsoft.com/office/officeart/2005/8/layout/default#1"/>
    <dgm:cxn modelId="{EDF78BF3-E279-4EBB-836E-C332C2DB0E0F}" type="presOf" srcId="{FE764931-BB82-43EC-A993-2CFE445CBB87}" destId="{94412A49-17CA-4898-B219-771F61FE400D}" srcOrd="0" destOrd="0" presId="urn:microsoft.com/office/officeart/2005/8/layout/default#1"/>
    <dgm:cxn modelId="{F2DB734B-352B-406B-849B-1F45C6C38B5B}" srcId="{BF9A61A2-0967-4A6C-B483-9DAC35DD9064}" destId="{FCA99DAA-F087-450B-8464-934DE6971B0B}" srcOrd="2" destOrd="0" parTransId="{071FBB82-D407-4158-B221-A39CBFB62030}" sibTransId="{104A85BE-89B8-4D96-B9CA-594C58AE2310}"/>
    <dgm:cxn modelId="{F491C116-1BB8-4238-AD68-2532FA562CEC}" type="presOf" srcId="{112EBC2F-6AA7-4F77-B5F9-2B8080F092CA}" destId="{B5658245-BE50-4A9D-8ED9-8E2A09CEB384}" srcOrd="0" destOrd="0" presId="urn:microsoft.com/office/officeart/2005/8/layout/default#1"/>
    <dgm:cxn modelId="{3860F56D-5D3C-4000-B284-5031923181CA}" type="presOf" srcId="{F027CF1C-4835-4255-BA49-B2F47FEFB67B}" destId="{DA4EF76E-9683-4F79-A927-73B850F2800F}" srcOrd="0" destOrd="0" presId="urn:microsoft.com/office/officeart/2005/8/layout/default#1"/>
    <dgm:cxn modelId="{B0023B09-2C8A-4CB1-AA49-9E212F439AC1}" type="presOf" srcId="{D8A96A4A-0949-4BBF-873C-22A563D44BEF}" destId="{73346FAD-420B-4B9E-A696-11FEF8D5774B}" srcOrd="0" destOrd="0" presId="urn:microsoft.com/office/officeart/2005/8/layout/default#1"/>
    <dgm:cxn modelId="{9106198A-A0E0-47A9-B8CC-3D0A74D5DFB6}" srcId="{BF9A61A2-0967-4A6C-B483-9DAC35DD9064}" destId="{FE764931-BB82-43EC-A993-2CFE445CBB87}" srcOrd="4" destOrd="0" parTransId="{CBB92FA6-B451-4730-B7C9-203F5EFEE33D}" sibTransId="{AF4D077E-5581-48DD-8784-BAE3747C160F}"/>
    <dgm:cxn modelId="{342005D3-155E-43D3-A336-6BAC12F61B7E}" srcId="{BF9A61A2-0967-4A6C-B483-9DAC35DD9064}" destId="{112EBC2F-6AA7-4F77-B5F9-2B8080F092CA}" srcOrd="3" destOrd="0" parTransId="{811AABAF-AE6C-424B-ACAF-E66D6EE163C4}" sibTransId="{86AD902E-E7E0-47AC-9D2C-5AF582C377E0}"/>
    <dgm:cxn modelId="{26186BD7-7F67-43C6-8E3C-FDE0E43134E3}" type="presOf" srcId="{FCA99DAA-F087-450B-8464-934DE6971B0B}" destId="{C201DB3F-61F0-4D22-BB64-5BE868B89E9E}" srcOrd="0" destOrd="0" presId="urn:microsoft.com/office/officeart/2005/8/layout/default#1"/>
    <dgm:cxn modelId="{F94DC588-BC91-4EA7-8DD1-FB5DFB3FA631}" srcId="{BF9A61A2-0967-4A6C-B483-9DAC35DD9064}" destId="{39028ED8-B8EA-452E-B185-1E757BFA7888}" srcOrd="8" destOrd="0" parTransId="{A06D07E1-48E0-4F13-B527-217DD22158A5}" sibTransId="{3694732C-7816-4F9D-8091-14799849C031}"/>
    <dgm:cxn modelId="{978E9299-B111-404B-9E0F-1CB253D2477B}" srcId="{BF9A61A2-0967-4A6C-B483-9DAC35DD9064}" destId="{5B8FD3CC-55CA-4C51-9B19-04C1946ADBC1}" srcOrd="0" destOrd="0" parTransId="{137D6B01-1B11-451B-80B5-6B6F43427D8B}" sibTransId="{3A3F120A-A2D7-4EF5-895D-F0AF7B7DDDDC}"/>
    <dgm:cxn modelId="{33C8C4DE-740E-4F24-A9F3-AEC1C344900A}" srcId="{BF9A61A2-0967-4A6C-B483-9DAC35DD9064}" destId="{D8A96A4A-0949-4BBF-873C-22A563D44BEF}" srcOrd="6" destOrd="0" parTransId="{09350477-DADA-4AD5-AAAF-568C44D2DE29}" sibTransId="{34ACDE76-CFBA-4393-8EA9-B1E0CFB6269E}"/>
    <dgm:cxn modelId="{CF323FFF-1F2D-4CAA-B752-EEA3EE81F1C7}" srcId="{BF9A61A2-0967-4A6C-B483-9DAC35DD9064}" destId="{562694D9-0A83-44AF-87C5-43A6897E48C6}" srcOrd="1" destOrd="0" parTransId="{41A4CC0F-B3E5-4934-9258-F6EAF1B8D219}" sibTransId="{D4F76A63-97C6-4803-8B07-CE85905E317D}"/>
    <dgm:cxn modelId="{F4349F10-9E89-40DA-896A-569EB91CF217}" type="presParOf" srcId="{F9BE7B21-6912-409C-AFC6-356014ED418A}" destId="{0F5ABB8E-E757-4C3A-A226-1D196FBCE041}" srcOrd="0" destOrd="0" presId="urn:microsoft.com/office/officeart/2005/8/layout/default#1"/>
    <dgm:cxn modelId="{E891F653-4E1D-4EDA-B79A-C34FE4A43E0F}" type="presParOf" srcId="{F9BE7B21-6912-409C-AFC6-356014ED418A}" destId="{5187C97D-4272-4D92-9C65-E84554203AEB}" srcOrd="1" destOrd="0" presId="urn:microsoft.com/office/officeart/2005/8/layout/default#1"/>
    <dgm:cxn modelId="{A928B95E-162E-400C-9B0C-8526C6091AC6}" type="presParOf" srcId="{F9BE7B21-6912-409C-AFC6-356014ED418A}" destId="{9525B5BF-5419-41B1-97CA-B3D0F6CEADBF}" srcOrd="2" destOrd="0" presId="urn:microsoft.com/office/officeart/2005/8/layout/default#1"/>
    <dgm:cxn modelId="{26AC7686-1C72-4046-AD78-72B7CB938743}" type="presParOf" srcId="{F9BE7B21-6912-409C-AFC6-356014ED418A}" destId="{231471E7-583C-49CC-8E08-EAE24B1FC5A6}" srcOrd="3" destOrd="0" presId="urn:microsoft.com/office/officeart/2005/8/layout/default#1"/>
    <dgm:cxn modelId="{5D4F7C56-4F61-484B-AAEB-11F3C0DF7EFB}" type="presParOf" srcId="{F9BE7B21-6912-409C-AFC6-356014ED418A}" destId="{C201DB3F-61F0-4D22-BB64-5BE868B89E9E}" srcOrd="4" destOrd="0" presId="urn:microsoft.com/office/officeart/2005/8/layout/default#1"/>
    <dgm:cxn modelId="{38CB5F2B-B8FF-4BEE-86C1-6DB615120348}" type="presParOf" srcId="{F9BE7B21-6912-409C-AFC6-356014ED418A}" destId="{A382DD85-8EB8-498A-BC7A-1F2FC39596ED}" srcOrd="5" destOrd="0" presId="urn:microsoft.com/office/officeart/2005/8/layout/default#1"/>
    <dgm:cxn modelId="{544A290D-E559-4F2C-A8A4-6A8E3C382BD5}" type="presParOf" srcId="{F9BE7B21-6912-409C-AFC6-356014ED418A}" destId="{B5658245-BE50-4A9D-8ED9-8E2A09CEB384}" srcOrd="6" destOrd="0" presId="urn:microsoft.com/office/officeart/2005/8/layout/default#1"/>
    <dgm:cxn modelId="{C106F923-BAF4-4B3E-BC98-3D3E3CED74DD}" type="presParOf" srcId="{F9BE7B21-6912-409C-AFC6-356014ED418A}" destId="{1FE147AD-8540-442B-9093-13E96FFE2D31}" srcOrd="7" destOrd="0" presId="urn:microsoft.com/office/officeart/2005/8/layout/default#1"/>
    <dgm:cxn modelId="{CEF3B614-0005-4716-9ED1-4BE0A9B0CB1D}" type="presParOf" srcId="{F9BE7B21-6912-409C-AFC6-356014ED418A}" destId="{94412A49-17CA-4898-B219-771F61FE400D}" srcOrd="8" destOrd="0" presId="urn:microsoft.com/office/officeart/2005/8/layout/default#1"/>
    <dgm:cxn modelId="{A3C696C9-E41D-40B6-B9FE-8711809258AD}" type="presParOf" srcId="{F9BE7B21-6912-409C-AFC6-356014ED418A}" destId="{35E4A84F-664A-4AC5-A4B8-85DAC5A5BFE1}" srcOrd="9" destOrd="0" presId="urn:microsoft.com/office/officeart/2005/8/layout/default#1"/>
    <dgm:cxn modelId="{A390FE20-4434-4A7A-B67D-1FF495F11409}" type="presParOf" srcId="{F9BE7B21-6912-409C-AFC6-356014ED418A}" destId="{DA4EF76E-9683-4F79-A927-73B850F2800F}" srcOrd="10" destOrd="0" presId="urn:microsoft.com/office/officeart/2005/8/layout/default#1"/>
    <dgm:cxn modelId="{201737B0-82D1-4360-9F72-343955447BD5}" type="presParOf" srcId="{F9BE7B21-6912-409C-AFC6-356014ED418A}" destId="{A1CC65A2-EEEE-4401-962D-6C3C1CF29DF7}" srcOrd="11" destOrd="0" presId="urn:microsoft.com/office/officeart/2005/8/layout/default#1"/>
    <dgm:cxn modelId="{B3D2640E-7AEB-45DC-A01E-E6FAE54A171D}" type="presParOf" srcId="{F9BE7B21-6912-409C-AFC6-356014ED418A}" destId="{73346FAD-420B-4B9E-A696-11FEF8D5774B}" srcOrd="12" destOrd="0" presId="urn:microsoft.com/office/officeart/2005/8/layout/default#1"/>
    <dgm:cxn modelId="{6D075000-7C62-4FF6-82EF-55E13A1CC746}" type="presParOf" srcId="{F9BE7B21-6912-409C-AFC6-356014ED418A}" destId="{2C9B7CAA-3964-4104-89CA-266F77F05282}" srcOrd="13" destOrd="0" presId="urn:microsoft.com/office/officeart/2005/8/layout/default#1"/>
    <dgm:cxn modelId="{834DF1B9-1CD7-40DD-BFCC-EA12523C3434}" type="presParOf" srcId="{F9BE7B21-6912-409C-AFC6-356014ED418A}" destId="{3CA01A6B-F3EA-422F-999C-BA86BEE81368}" srcOrd="14" destOrd="0" presId="urn:microsoft.com/office/officeart/2005/8/layout/default#1"/>
    <dgm:cxn modelId="{F4BB4B8D-9B71-4734-819D-BB35E647F899}" type="presParOf" srcId="{F9BE7B21-6912-409C-AFC6-356014ED418A}" destId="{FD302659-49E3-45F4-82EF-F9CCD5DADC35}" srcOrd="15" destOrd="0" presId="urn:microsoft.com/office/officeart/2005/8/layout/default#1"/>
    <dgm:cxn modelId="{FC0916E3-72EF-47D5-B83F-6F7D52A07FB8}" type="presParOf" srcId="{F9BE7B21-6912-409C-AFC6-356014ED418A}" destId="{78F5AD22-784A-4C5E-A983-31E9CC65C1E7}" srcOrd="16" destOrd="0" presId="urn:microsoft.com/office/officeart/2005/8/layout/default#1"/>
    <dgm:cxn modelId="{C996D6EC-D759-4819-A057-0C3F12FCB3A0}" type="presParOf" srcId="{F9BE7B21-6912-409C-AFC6-356014ED418A}" destId="{62DB3683-6EDD-4D19-9C3B-A737097C524B}" srcOrd="17" destOrd="0" presId="urn:microsoft.com/office/officeart/2005/8/layout/default#1"/>
    <dgm:cxn modelId="{66C4DE98-902D-45C2-90D1-F0ECF33490DA}" type="presParOf" srcId="{F9BE7B21-6912-409C-AFC6-356014ED418A}" destId="{5CCC184B-FC00-4C2F-BE8B-7B7730D67475}" srcOrd="18" destOrd="0" presId="urn:microsoft.com/office/officeart/2005/8/layout/default#1"/>
    <dgm:cxn modelId="{115C02F2-20C3-459B-B266-A028B985BD39}" type="presParOf" srcId="{F9BE7B21-6912-409C-AFC6-356014ED418A}" destId="{AB11803E-8679-4179-917B-FE70A99803A6}" srcOrd="19" destOrd="0" presId="urn:microsoft.com/office/officeart/2005/8/layout/default#1"/>
    <dgm:cxn modelId="{C305CC0B-473A-46AF-839A-E9BE339576A6}" type="presParOf" srcId="{F9BE7B21-6912-409C-AFC6-356014ED418A}" destId="{0E4AE29F-3DE8-46F3-A46C-3B44FF69E689}" srcOrd="20" destOrd="0" presId="urn:microsoft.com/office/officeart/2005/8/layout/default#1"/>
    <dgm:cxn modelId="{DD629FCB-117E-4023-9DE1-062085507600}" type="presParOf" srcId="{F9BE7B21-6912-409C-AFC6-356014ED418A}" destId="{334E4099-7C37-4E28-BB7B-A316AB9D5F48}" srcOrd="21" destOrd="0" presId="urn:microsoft.com/office/officeart/2005/8/layout/default#1"/>
    <dgm:cxn modelId="{E9C250CA-8733-4AAD-BE9F-DAEAA8C870BC}" type="presParOf" srcId="{F9BE7B21-6912-409C-AFC6-356014ED418A}" destId="{EBABEBA7-F660-4047-81B8-34D2253466E2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ABB8E-E757-4C3A-A226-1D196FBCE041}">
      <dsp:nvSpPr>
        <dsp:cNvPr id="0" name=""/>
        <dsp:cNvSpPr/>
      </dsp:nvSpPr>
      <dsp:spPr>
        <a:xfrm>
          <a:off x="2151" y="233058"/>
          <a:ext cx="1707057" cy="1024234"/>
        </a:xfrm>
        <a:prstGeom prst="rect">
          <a:avLst/>
        </a:prstGeom>
        <a:solidFill>
          <a:srgbClr val="7030A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Research Grants Administration </a:t>
          </a:r>
          <a:endParaRPr lang="en-GB" sz="14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151" y="233058"/>
        <a:ext cx="1707057" cy="1024234"/>
      </dsp:txXfrm>
    </dsp:sp>
    <dsp:sp modelId="{9525B5BF-5419-41B1-97CA-B3D0F6CEADBF}">
      <dsp:nvSpPr>
        <dsp:cNvPr id="0" name=""/>
        <dsp:cNvSpPr/>
      </dsp:nvSpPr>
      <dsp:spPr>
        <a:xfrm>
          <a:off x="1879914" y="233058"/>
          <a:ext cx="1707057" cy="1024234"/>
        </a:xfrm>
        <a:prstGeom prst="rect">
          <a:avLst/>
        </a:prstGeom>
        <a:solidFill>
          <a:srgbClr val="C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Research Contracts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(Review, draft, negotiate, execute)</a:t>
          </a:r>
          <a:endParaRPr lang="en-GB" sz="14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879914" y="233058"/>
        <a:ext cx="1707057" cy="1024234"/>
      </dsp:txXfrm>
    </dsp:sp>
    <dsp:sp modelId="{C201DB3F-61F0-4D22-BB64-5BE868B89E9E}">
      <dsp:nvSpPr>
        <dsp:cNvPr id="0" name=""/>
        <dsp:cNvSpPr/>
      </dsp:nvSpPr>
      <dsp:spPr>
        <a:xfrm>
          <a:off x="3757677" y="233058"/>
          <a:ext cx="1707057" cy="1024234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/>
          </a:r>
          <a:b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Advice and tools for costing and pricing research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757677" y="233058"/>
        <a:ext cx="1707057" cy="1024234"/>
      </dsp:txXfrm>
    </dsp:sp>
    <dsp:sp modelId="{B5658245-BE50-4A9D-8ED9-8E2A09CEB384}">
      <dsp:nvSpPr>
        <dsp:cNvPr id="0" name=""/>
        <dsp:cNvSpPr/>
      </dsp:nvSpPr>
      <dsp:spPr>
        <a:xfrm>
          <a:off x="5635440" y="233058"/>
          <a:ext cx="1707057" cy="1024234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Support for </a:t>
          </a:r>
          <a:b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clinical trials</a:t>
          </a:r>
          <a:endParaRPr lang="en-GB" sz="14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635440" y="233058"/>
        <a:ext cx="1707057" cy="1024234"/>
      </dsp:txXfrm>
    </dsp:sp>
    <dsp:sp modelId="{94412A49-17CA-4898-B219-771F61FE400D}">
      <dsp:nvSpPr>
        <dsp:cNvPr id="0" name=""/>
        <dsp:cNvSpPr/>
      </dsp:nvSpPr>
      <dsp:spPr>
        <a:xfrm>
          <a:off x="2151" y="1427998"/>
          <a:ext cx="1707057" cy="1024234"/>
        </a:xfrm>
        <a:prstGeom prst="rect">
          <a:avLst/>
        </a:prstGeom>
        <a:solidFill>
          <a:srgbClr val="92D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Research Development and strategic partnerships  </a:t>
          </a:r>
          <a:endParaRPr lang="en-GB" sz="14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151" y="1427998"/>
        <a:ext cx="1707057" cy="1024234"/>
      </dsp:txXfrm>
    </dsp:sp>
    <dsp:sp modelId="{DA4EF76E-9683-4F79-A927-73B850F2800F}">
      <dsp:nvSpPr>
        <dsp:cNvPr id="0" name=""/>
        <dsp:cNvSpPr/>
      </dsp:nvSpPr>
      <dsp:spPr>
        <a:xfrm>
          <a:off x="1879914" y="1427998"/>
          <a:ext cx="1707057" cy="1024234"/>
        </a:xfrm>
        <a:prstGeom prst="rect">
          <a:avLst/>
        </a:prstGeom>
        <a:solidFill>
          <a:srgbClr val="00B05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Intellectual Property Rights</a:t>
          </a:r>
          <a:b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2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(Incl. clearances to Isis Innovation)</a:t>
          </a:r>
          <a:endParaRPr lang="en-GB" sz="12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879914" y="1427998"/>
        <a:ext cx="1707057" cy="1024234"/>
      </dsp:txXfrm>
    </dsp:sp>
    <dsp:sp modelId="{73346FAD-420B-4B9E-A696-11FEF8D5774B}">
      <dsp:nvSpPr>
        <dsp:cNvPr id="0" name=""/>
        <dsp:cNvSpPr/>
      </dsp:nvSpPr>
      <dsp:spPr>
        <a:xfrm>
          <a:off x="3757677" y="1427998"/>
          <a:ext cx="1707057" cy="1024234"/>
        </a:xfrm>
        <a:prstGeom prst="rect">
          <a:avLst/>
        </a:prstGeom>
        <a:solidFill>
          <a:srgbClr val="00B0F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Research Ethics </a:t>
          </a:r>
          <a:b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and Integrity</a:t>
          </a:r>
          <a:endParaRPr lang="en-GB" sz="14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757677" y="1427998"/>
        <a:ext cx="1707057" cy="1024234"/>
      </dsp:txXfrm>
    </dsp:sp>
    <dsp:sp modelId="{3CA01A6B-F3EA-422F-999C-BA86BEE81368}">
      <dsp:nvSpPr>
        <dsp:cNvPr id="0" name=""/>
        <dsp:cNvSpPr/>
      </dsp:nvSpPr>
      <dsp:spPr>
        <a:xfrm>
          <a:off x="5635440" y="1427998"/>
          <a:ext cx="1707057" cy="1024234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Facilitating Knowledge Exchange</a:t>
          </a:r>
          <a:b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and Impact </a:t>
          </a:r>
          <a:endParaRPr lang="en-GB" sz="14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635440" y="1427998"/>
        <a:ext cx="1707057" cy="1024234"/>
      </dsp:txXfrm>
    </dsp:sp>
    <dsp:sp modelId="{78F5AD22-784A-4C5E-A983-31E9CC65C1E7}">
      <dsp:nvSpPr>
        <dsp:cNvPr id="0" name=""/>
        <dsp:cNvSpPr/>
      </dsp:nvSpPr>
      <dsp:spPr>
        <a:xfrm>
          <a:off x="2151" y="2622938"/>
          <a:ext cx="1707057" cy="1024234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Support for </a:t>
          </a:r>
          <a:b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Academic Planning</a:t>
          </a:r>
          <a:endParaRPr lang="en-GB" sz="14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151" y="2622938"/>
        <a:ext cx="1707057" cy="1024234"/>
      </dsp:txXfrm>
    </dsp:sp>
    <dsp:sp modelId="{5CCC184B-FC00-4C2F-BE8B-7B7730D67475}">
      <dsp:nvSpPr>
        <dsp:cNvPr id="0" name=""/>
        <dsp:cNvSpPr/>
      </dsp:nvSpPr>
      <dsp:spPr>
        <a:xfrm>
          <a:off x="1879914" y="2622938"/>
          <a:ext cx="1707057" cy="102423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Risk management </a:t>
          </a:r>
          <a:endParaRPr lang="en-GB" sz="14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879914" y="2622938"/>
        <a:ext cx="1707057" cy="1024234"/>
      </dsp:txXfrm>
    </dsp:sp>
    <dsp:sp modelId="{0E4AE29F-3DE8-46F3-A46C-3B44FF69E689}">
      <dsp:nvSpPr>
        <dsp:cNvPr id="0" name=""/>
        <dsp:cNvSpPr/>
      </dsp:nvSpPr>
      <dsp:spPr>
        <a:xfrm>
          <a:off x="3757677" y="2622938"/>
          <a:ext cx="1707057" cy="1024234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Research Information </a:t>
          </a:r>
          <a:b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and Systems</a:t>
          </a:r>
          <a:endParaRPr lang="en-GB" sz="14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757677" y="2622938"/>
        <a:ext cx="1707057" cy="1024234"/>
      </dsp:txXfrm>
    </dsp:sp>
    <dsp:sp modelId="{EBABEBA7-F660-4047-81B8-34D2253466E2}">
      <dsp:nvSpPr>
        <dsp:cNvPr id="0" name=""/>
        <dsp:cNvSpPr/>
      </dsp:nvSpPr>
      <dsp:spPr>
        <a:xfrm>
          <a:off x="5635440" y="2622938"/>
          <a:ext cx="1707057" cy="1024234"/>
        </a:xfrm>
        <a:prstGeom prst="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Joint review and continuous improvement of services</a:t>
          </a:r>
          <a:endParaRPr lang="en-GB" sz="14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635440" y="2622938"/>
        <a:ext cx="1707057" cy="1024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8" y="259635"/>
            <a:ext cx="7776687" cy="1080558"/>
          </a:xfrm>
          <a:prstGeom prst="rect">
            <a:avLst/>
          </a:prstGeom>
        </p:spPr>
        <p:txBody>
          <a:bodyPr lIns="86420" tIns="43210" rIns="86420" bIns="4321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38" y="1512782"/>
            <a:ext cx="7776687" cy="4278711"/>
          </a:xfrm>
          <a:prstGeom prst="rect">
            <a:avLst/>
          </a:prstGeom>
        </p:spPr>
        <p:txBody>
          <a:bodyPr lIns="86420" tIns="43210" rIns="86420" bIns="432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38" y="6009106"/>
            <a:ext cx="2016178" cy="345178"/>
          </a:xfrm>
          <a:prstGeom prst="rect">
            <a:avLst/>
          </a:prstGeom>
        </p:spPr>
        <p:txBody>
          <a:bodyPr lIns="86420" tIns="43210" rIns="86420" bIns="43210"/>
          <a:lstStyle/>
          <a:p>
            <a:fld id="{F5BC4CE3-6CD1-467F-923F-661868640F59}" type="datetime1">
              <a:rPr lang="en-US" smtClean="0"/>
              <a:pPr/>
              <a:t>9/22/2015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2261" y="6009106"/>
            <a:ext cx="2736242" cy="345178"/>
          </a:xfrm>
          <a:prstGeom prst="rect">
            <a:avLst/>
          </a:prstGeom>
        </p:spPr>
        <p:txBody>
          <a:bodyPr lIns="86420" tIns="43210" rIns="86420" bIns="43210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547" y="6009106"/>
            <a:ext cx="2016178" cy="345178"/>
          </a:xfrm>
          <a:prstGeom prst="rect">
            <a:avLst/>
          </a:prstGeom>
        </p:spPr>
        <p:txBody>
          <a:bodyPr lIns="86420" tIns="43210" rIns="86420" bIns="43210"/>
          <a:lstStyle/>
          <a:p>
            <a:fld id="{25A5B070-C328-40DA-B6FD-62ADAE8E2A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6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2510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FoundrySterling-Book"/>
              </a:rPr>
              <a:t>Research</a:t>
            </a:r>
            <a:r>
              <a:rPr lang="en-US" sz="1400" b="1" baseline="0" dirty="0" smtClean="0">
                <a:latin typeface="FoundrySterling-Book"/>
              </a:rPr>
              <a:t> Services</a:t>
            </a:r>
            <a:endParaRPr lang="en-US" sz="1400" b="1" dirty="0" smtClean="0">
              <a:latin typeface="FoundrySterling-Book"/>
            </a:endParaRPr>
          </a:p>
        </p:txBody>
      </p:sp>
      <p:pic>
        <p:nvPicPr>
          <p:cNvPr id="15" name="Picture 14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82511" y="339633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FoundrySterling-Book"/>
              </a:rPr>
              <a:t>Research Services</a:t>
            </a:r>
          </a:p>
        </p:txBody>
      </p:sp>
      <p:pic>
        <p:nvPicPr>
          <p:cNvPr id="20" name="Picture 19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FoundrySterling-Book"/>
              </a:rPr>
              <a:t>Research Services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2016125"/>
            <a:ext cx="73197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oundrySterling-Book"/>
              </a:rPr>
              <a:t>Research Services Presentation to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FoundrySterling-Book"/>
              </a:rPr>
              <a:t>Department of Paediatrics</a:t>
            </a:r>
            <a:endParaRPr lang="en-US" sz="4800" dirty="0">
              <a:solidFill>
                <a:schemeClr val="bg1"/>
              </a:solidFill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oundrySterling-Book"/>
              </a:rPr>
              <a:t>Gill Rowe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FoundrySterling-Book"/>
              </a:rPr>
              <a:t>Head, Research Services, Medical Sciences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FoundrySterling-Book"/>
              </a:rPr>
              <a:t>23 September 2015</a:t>
            </a:r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65331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695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oundrySterling-Book"/>
              </a:rPr>
              <a:t>RS Grant Application – 5 Day Rule</a:t>
            </a:r>
            <a:endParaRPr lang="en-US" sz="3600" dirty="0"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781" y="2559285"/>
            <a:ext cx="5743658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u="sng" dirty="0" smtClean="0">
                <a:latin typeface="FoundrySterling-Book"/>
              </a:rPr>
              <a:t>Completed</a:t>
            </a:r>
            <a:r>
              <a:rPr lang="en-US" sz="2400" dirty="0" smtClean="0">
                <a:latin typeface="FoundrySterling-Book"/>
              </a:rPr>
              <a:t> application </a:t>
            </a:r>
            <a:r>
              <a:rPr lang="en-US" sz="2400" u="sng" dirty="0" smtClean="0">
                <a:latin typeface="FoundrySterling-Book"/>
              </a:rPr>
              <a:t>and</a:t>
            </a:r>
            <a:r>
              <a:rPr lang="en-US" sz="2400" dirty="0" smtClean="0">
                <a:latin typeface="FoundrySterling-Book"/>
              </a:rPr>
              <a:t> X5 costing is required 5 working days before the submission deadline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endParaRPr lang="en-US" sz="2400" u="sng" dirty="0">
              <a:solidFill>
                <a:schemeClr val="bg1"/>
              </a:solidFill>
              <a:latin typeface="FoundrySterling-Book"/>
            </a:endParaRPr>
          </a:p>
          <a:p>
            <a:pPr algn="ctr">
              <a:spcAft>
                <a:spcPts val="1500"/>
              </a:spcAft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oundrySterling-Book"/>
              </a:rPr>
              <a:t> </a:t>
            </a:r>
            <a:r>
              <a:rPr lang="en-US" sz="4800" dirty="0" smtClean="0">
                <a:latin typeface="FoundrySterling-Book"/>
              </a:rPr>
              <a:t>WHY?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endParaRPr lang="en-US" sz="2400" u="sng" dirty="0">
              <a:solidFill>
                <a:schemeClr val="bg1"/>
              </a:solidFill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6094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961" y="766240"/>
            <a:ext cx="774936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oundrySterling-Book"/>
              </a:rPr>
              <a:t>Reasons for RS 5 day rule</a:t>
            </a:r>
          </a:p>
          <a:p>
            <a:r>
              <a:rPr lang="en-US" sz="1600" dirty="0" smtClean="0">
                <a:latin typeface="FoundrySterling-Book"/>
              </a:rPr>
              <a:t>(NOTE – This is in addition to the days that Department requires for its own review. For some MRC schemes, NIH and/or where OUH costs are required this will be longer).</a:t>
            </a:r>
          </a:p>
          <a:p>
            <a:endParaRPr lang="en-US" sz="16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" y="1857322"/>
            <a:ext cx="75846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500"/>
              </a:spcAft>
              <a:buFont typeface="+mj-lt"/>
              <a:buAutoNum type="arabicPeriod"/>
            </a:pPr>
            <a:r>
              <a:rPr lang="en-US" sz="1800" dirty="0" smtClean="0">
                <a:latin typeface="FoundrySterling-Book"/>
              </a:rPr>
              <a:t>Grant</a:t>
            </a:r>
            <a:r>
              <a:rPr lang="en-US" sz="2400" dirty="0" smtClean="0">
                <a:latin typeface="FoundrySterling-Book"/>
              </a:rPr>
              <a:t> </a:t>
            </a:r>
            <a:r>
              <a:rPr lang="en-US" sz="1800" dirty="0" smtClean="0">
                <a:latin typeface="FoundrySterling-Book"/>
              </a:rPr>
              <a:t>applications are a competition</a:t>
            </a:r>
          </a:p>
          <a:p>
            <a:pPr lvl="1">
              <a:spcAft>
                <a:spcPts val="1500"/>
              </a:spcAft>
            </a:pPr>
            <a:r>
              <a:rPr lang="en-US" sz="1800" dirty="0" smtClean="0">
                <a:latin typeface="FoundrySterling-Book"/>
              </a:rPr>
              <a:t>-	Funders want reasons to reduce numbers</a:t>
            </a:r>
          </a:p>
          <a:p>
            <a:pPr lvl="1">
              <a:spcAft>
                <a:spcPts val="1500"/>
              </a:spcAft>
            </a:pPr>
            <a:r>
              <a:rPr lang="en-US" sz="1800" dirty="0" smtClean="0">
                <a:latin typeface="FoundrySterling-Book"/>
              </a:rPr>
              <a:t>-	WT – ‘A sloppy application = a sloppy scientist’</a:t>
            </a:r>
          </a:p>
          <a:p>
            <a:pPr>
              <a:spcAft>
                <a:spcPts val="1500"/>
              </a:spcAft>
            </a:pPr>
            <a:r>
              <a:rPr lang="en-US" sz="1800" dirty="0">
                <a:latin typeface="FoundrySterling-Book"/>
              </a:rPr>
              <a:t>	</a:t>
            </a:r>
            <a:r>
              <a:rPr lang="en-US" sz="1800" dirty="0" smtClean="0">
                <a:latin typeface="FoundrySterling-Book"/>
              </a:rPr>
              <a:t>-	Research Councils – </a:t>
            </a:r>
            <a:r>
              <a:rPr lang="en-US" sz="1800" u="sng" dirty="0" smtClean="0">
                <a:latin typeface="FoundrySterling-Book"/>
              </a:rPr>
              <a:t>ALL</a:t>
            </a:r>
            <a:r>
              <a:rPr lang="en-US" sz="1800" b="1" u="sng" dirty="0" smtClean="0">
                <a:latin typeface="FoundrySterling-Book"/>
              </a:rPr>
              <a:t> </a:t>
            </a:r>
            <a:r>
              <a:rPr lang="en-US" sz="1800" dirty="0" smtClean="0">
                <a:latin typeface="FoundrySterling-Book"/>
              </a:rPr>
              <a:t>submission requirements 							need to be met.</a:t>
            </a:r>
          </a:p>
          <a:p>
            <a:pPr marL="342900" indent="-342900">
              <a:spcAft>
                <a:spcPts val="1500"/>
              </a:spcAft>
              <a:buAutoNum type="arabicPeriod" startAt="2"/>
            </a:pPr>
            <a:r>
              <a:rPr lang="en-US" sz="1800" dirty="0" smtClean="0">
                <a:latin typeface="FoundrySterling-Book"/>
              </a:rPr>
              <a:t>Reduces risk – financial, reputational, governance</a:t>
            </a:r>
          </a:p>
          <a:p>
            <a:pPr marL="342900" indent="-342900">
              <a:spcAft>
                <a:spcPts val="1500"/>
              </a:spcAft>
              <a:buAutoNum type="arabicPeriod" startAt="2"/>
            </a:pPr>
            <a:r>
              <a:rPr lang="en-US" sz="1800" dirty="0" smtClean="0">
                <a:latin typeface="FoundrySterling-Book"/>
              </a:rPr>
              <a:t>Ensures collaborators are committed to the bid</a:t>
            </a:r>
          </a:p>
          <a:p>
            <a:pPr marL="342900" indent="-342900">
              <a:spcAft>
                <a:spcPts val="1500"/>
              </a:spcAft>
              <a:buAutoNum type="arabicPeriod" startAt="2"/>
            </a:pPr>
            <a:r>
              <a:rPr lang="en-US" sz="1800" dirty="0" smtClean="0">
                <a:latin typeface="FoundrySterling-Book"/>
              </a:rPr>
              <a:t>Allows time to resolve problems</a:t>
            </a:r>
          </a:p>
          <a:p>
            <a:pPr marL="342900" indent="-342900">
              <a:spcAft>
                <a:spcPts val="1500"/>
              </a:spcAft>
              <a:buAutoNum type="arabicPeriod" startAt="2"/>
            </a:pPr>
            <a:r>
              <a:rPr lang="en-US" sz="1800" dirty="0" smtClean="0">
                <a:latin typeface="FoundrySterling-Book"/>
              </a:rPr>
              <a:t>Same rule applies when we are the collaborator.</a:t>
            </a:r>
          </a:p>
          <a:p>
            <a:pPr marL="342900" indent="-342900">
              <a:spcAft>
                <a:spcPts val="1500"/>
              </a:spcAft>
              <a:buAutoNum type="arabicPeriod" startAt="2"/>
            </a:pPr>
            <a:endParaRPr lang="en-US" sz="18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51590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068" y="824830"/>
            <a:ext cx="57436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oundrySterling-Book"/>
              </a:rPr>
              <a:t>Reasons for RS 5 day rule </a:t>
            </a:r>
            <a:r>
              <a:rPr lang="en-US" sz="2000" dirty="0" smtClean="0">
                <a:latin typeface="FoundrySterling-Book"/>
              </a:rPr>
              <a:t>continued</a:t>
            </a:r>
            <a:endParaRPr lang="en-US" sz="2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531" y="5341275"/>
            <a:ext cx="7584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000" dirty="0" smtClean="0">
                <a:latin typeface="FoundrySterling-Book"/>
              </a:rPr>
              <a:t>The more time RS has, the more time there is to submit high quality grant applications and improve success rates (</a:t>
            </a:r>
            <a:r>
              <a:rPr lang="en-US" sz="2000" dirty="0" err="1" smtClean="0">
                <a:latin typeface="FoundrySterling-Book"/>
              </a:rPr>
              <a:t>approx</a:t>
            </a:r>
            <a:r>
              <a:rPr lang="en-US" sz="2000" dirty="0" smtClean="0">
                <a:latin typeface="FoundrySterling-Book"/>
              </a:rPr>
              <a:t> 35%)</a:t>
            </a:r>
            <a:endParaRPr lang="en-US" sz="2000" dirty="0">
              <a:latin typeface="FoundrySterling-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531" y="1434510"/>
            <a:ext cx="33310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FoundrySterling-Book" panose="00000400000000000000" pitchFamily="2" charset="0"/>
              </a:rPr>
              <a:t>6</a:t>
            </a:r>
            <a:r>
              <a:rPr lang="en-GB" dirty="0" smtClean="0">
                <a:latin typeface="FoundrySterling-Book" panose="00000400000000000000" pitchFamily="2" charset="0"/>
              </a:rPr>
              <a:t>. Workload Volume</a:t>
            </a:r>
            <a:endParaRPr lang="en-GB" dirty="0">
              <a:latin typeface="FoundrySterling-Book" panose="00000400000000000000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0279" y="1992559"/>
            <a:ext cx="5191125" cy="33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84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2" y="1018732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Research Contracts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2" y="1979621"/>
            <a:ext cx="725439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 Council requirement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Standard </a:t>
            </a:r>
            <a:r>
              <a:rPr lang="en-US" sz="2400" dirty="0" smtClean="0">
                <a:latin typeface="FoundrySterling-Book"/>
              </a:rPr>
              <a:t>templates v. bespoke</a:t>
            </a:r>
            <a:endParaRPr lang="en-US" sz="2400" dirty="0">
              <a:solidFill>
                <a:schemeClr val="bg1"/>
              </a:solidFill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Negotiation usual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Getting the terms wrong or ambiguous can:</a:t>
            </a:r>
            <a:endParaRPr lang="en-US" sz="2400" dirty="0">
              <a:latin typeface="FoundrySterling-Book"/>
            </a:endParaRPr>
          </a:p>
          <a:p>
            <a:pPr marL="342900" indent="-342900">
              <a:spcAft>
                <a:spcPts val="1500"/>
              </a:spcAft>
              <a:buFontTx/>
              <a:buChar char="-"/>
            </a:pPr>
            <a:r>
              <a:rPr lang="en-US" sz="2400" dirty="0" smtClean="0">
                <a:latin typeface="FoundrySterling-Book"/>
              </a:rPr>
              <a:t>fetter academics career</a:t>
            </a:r>
          </a:p>
          <a:p>
            <a:pPr marL="342900" indent="-342900">
              <a:spcAft>
                <a:spcPts val="1500"/>
              </a:spcAft>
              <a:buFontTx/>
              <a:buChar char="-"/>
            </a:pPr>
            <a:r>
              <a:rPr lang="en-US" sz="2400" dirty="0">
                <a:latin typeface="FoundrySterling-Book"/>
              </a:rPr>
              <a:t>r</a:t>
            </a:r>
            <a:r>
              <a:rPr lang="en-US" sz="2400" dirty="0" smtClean="0">
                <a:latin typeface="FoundrySterling-Book"/>
              </a:rPr>
              <a:t>esult in financial loss </a:t>
            </a:r>
          </a:p>
          <a:p>
            <a:pPr marL="342900" indent="-342900">
              <a:spcAft>
                <a:spcPts val="1500"/>
              </a:spcAft>
              <a:buFontTx/>
              <a:buChar char="-"/>
            </a:pPr>
            <a:r>
              <a:rPr lang="en-US" sz="2400" dirty="0">
                <a:latin typeface="FoundrySterling-Book"/>
              </a:rPr>
              <a:t>l</a:t>
            </a:r>
            <a:r>
              <a:rPr lang="en-US" sz="2400" dirty="0" smtClean="0">
                <a:latin typeface="FoundrySterling-Book"/>
              </a:rPr>
              <a:t>egal disputes</a:t>
            </a:r>
          </a:p>
          <a:p>
            <a:pPr marL="342900" indent="-342900">
              <a:spcAft>
                <a:spcPts val="1500"/>
              </a:spcAft>
              <a:buFontTx/>
              <a:buChar char="-"/>
            </a:pPr>
            <a:r>
              <a:rPr lang="en-US" sz="2400" dirty="0" smtClean="0">
                <a:latin typeface="FoundrySterling-Book"/>
              </a:rPr>
              <a:t>reputational damage </a:t>
            </a:r>
          </a:p>
          <a:p>
            <a:pPr marL="342900" indent="-342900">
              <a:spcAft>
                <a:spcPts val="1500"/>
              </a:spcAft>
              <a:buFontTx/>
              <a:buChar char="-"/>
            </a:pP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67614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359" y="893170"/>
            <a:ext cx="75319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oundrySterling-Book"/>
              </a:rPr>
              <a:t>Working together on research contracts</a:t>
            </a:r>
            <a:endParaRPr lang="en-US" sz="32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659" y="1514256"/>
            <a:ext cx="7711597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Context of the proposed relationship - tell us if it changes over time</a:t>
            </a:r>
            <a:endParaRPr lang="en-US" sz="2000" dirty="0">
              <a:solidFill>
                <a:schemeClr val="bg1"/>
              </a:solidFill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Background information - as much as possible e.g. objectives, parties, patents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Collaborators – clarity on who is doing what </a:t>
            </a:r>
            <a:r>
              <a:rPr lang="en-US" sz="2000" dirty="0" err="1" smtClean="0">
                <a:latin typeface="FoundrySterling-Book"/>
              </a:rPr>
              <a:t>eg</a:t>
            </a:r>
            <a:r>
              <a:rPr lang="en-US" sz="2000" dirty="0" smtClean="0">
                <a:latin typeface="FoundrySterling-Book"/>
              </a:rPr>
              <a:t> material transfer</a:t>
            </a:r>
            <a:endParaRPr lang="en-US" sz="20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Funding - source and flow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Timelines – realistic  expectations</a:t>
            </a:r>
            <a:endParaRPr lang="en-US" sz="2000" dirty="0" smtClean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Engage with us </a:t>
            </a:r>
            <a:r>
              <a:rPr lang="en-US" sz="2000" dirty="0" smtClean="0">
                <a:latin typeface="FoundrySterling-Book"/>
              </a:rPr>
              <a:t>early and throughout - </a:t>
            </a:r>
            <a:r>
              <a:rPr lang="en-US" sz="2000" dirty="0" smtClean="0">
                <a:latin typeface="FoundrySterling-Book"/>
              </a:rPr>
              <a:t>ask/answer any questions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Insurance  - under 5’s and </a:t>
            </a:r>
            <a:r>
              <a:rPr lang="en-US" sz="2000" dirty="0" smtClean="0">
                <a:latin typeface="FoundrySterling-Book"/>
              </a:rPr>
              <a:t>children/overseas  referred </a:t>
            </a:r>
            <a:r>
              <a:rPr lang="en-US" sz="2000" dirty="0" smtClean="0">
                <a:latin typeface="FoundrySterling-Book"/>
              </a:rPr>
              <a:t>to insurer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X5 costing required </a:t>
            </a:r>
            <a:r>
              <a:rPr lang="en-US" sz="2000" u="sng" dirty="0" smtClean="0">
                <a:latin typeface="FoundrySterling-Book"/>
              </a:rPr>
              <a:t>before</a:t>
            </a:r>
            <a:r>
              <a:rPr lang="en-US" sz="2000" dirty="0" smtClean="0">
                <a:latin typeface="FoundrySterling-Book"/>
              </a:rPr>
              <a:t> contract signature</a:t>
            </a:r>
            <a:endParaRPr lang="en-US" sz="20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41772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626" y="816166"/>
            <a:ext cx="7144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oundrySterling-Book"/>
              </a:rPr>
              <a:t>http://www.admin.ox.ac.uk/researchsupport</a:t>
            </a:r>
            <a:endParaRPr lang="en-US" sz="2000" b="1" dirty="0">
              <a:latin typeface="FoundrySterling-Book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FoundrySterling-Book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0" y="1298120"/>
            <a:ext cx="8278813" cy="486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85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75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Agenda</a:t>
            </a:r>
            <a:endParaRPr lang="en-US" sz="40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59285"/>
            <a:ext cx="574365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Research Services Overview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Grants v. Contracts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Grant Applications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latin typeface="FoundrySterling-Book"/>
              </a:rPr>
              <a:t>Research Contracts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216380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sis Innovation L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833" y="4262789"/>
            <a:ext cx="1845163" cy="8104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5723" y="1471746"/>
            <a:ext cx="7776687" cy="42787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5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GB" sz="17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We are part of a wider administrative and professional support network </a:t>
            </a:r>
          </a:p>
          <a:p>
            <a:pPr>
              <a:buNone/>
            </a:pPr>
            <a:endParaRPr lang="en-GB" sz="230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B070-C328-40DA-B6FD-62ADAE8E2A9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Diagram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264" y="1880191"/>
            <a:ext cx="6396236" cy="422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59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1813" y="1335597"/>
            <a:ext cx="7776687" cy="4765196"/>
          </a:xfrm>
        </p:spPr>
        <p:txBody>
          <a:bodyPr>
            <a:noAutofit/>
          </a:bodyPr>
          <a:lstStyle/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 smtClean="0">
                <a:latin typeface="Calibri" pitchFamily="34" charset="0"/>
              </a:rPr>
              <a:t>Acts of Parliament – Charities, Data Protection, Freedom of Information</a:t>
            </a:r>
          </a:p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 smtClean="0">
                <a:latin typeface="Calibri" pitchFamily="34" charset="0"/>
              </a:rPr>
              <a:t>Funder requirements – Research integrity, Open Access</a:t>
            </a:r>
          </a:p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 smtClean="0">
                <a:latin typeface="Calibri" pitchFamily="34" charset="0"/>
              </a:rPr>
              <a:t>Personnel </a:t>
            </a:r>
            <a:r>
              <a:rPr lang="en-GB" sz="1500" b="1" dirty="0">
                <a:latin typeface="Calibri" pitchFamily="34" charset="0"/>
              </a:rPr>
              <a:t>Policies and Procedures</a:t>
            </a:r>
          </a:p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>
                <a:solidFill>
                  <a:srgbClr val="0070C0"/>
                </a:solidFill>
                <a:latin typeface="Calibri" pitchFamily="34" charset="0"/>
              </a:rPr>
              <a:t>Financial </a:t>
            </a:r>
            <a:r>
              <a:rPr lang="en-GB" sz="1500" b="1" dirty="0" smtClean="0">
                <a:solidFill>
                  <a:srgbClr val="0070C0"/>
                </a:solidFill>
                <a:latin typeface="Calibri" pitchFamily="34" charset="0"/>
              </a:rPr>
              <a:t>Regulations (</a:t>
            </a:r>
            <a:r>
              <a:rPr lang="en-GB" sz="1500" b="1" dirty="0" err="1" smtClean="0">
                <a:solidFill>
                  <a:srgbClr val="0070C0"/>
                </a:solidFill>
                <a:latin typeface="Calibri" pitchFamily="34" charset="0"/>
              </a:rPr>
              <a:t>inclu</a:t>
            </a:r>
            <a:r>
              <a:rPr lang="en-GB" sz="1500" b="1" dirty="0" smtClean="0">
                <a:solidFill>
                  <a:srgbClr val="0070C0"/>
                </a:solidFill>
                <a:latin typeface="Calibri" pitchFamily="34" charset="0"/>
              </a:rPr>
              <a:t>. Insurance)</a:t>
            </a:r>
            <a:endParaRPr lang="en-GB" sz="1500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>
                <a:latin typeface="Calibri" pitchFamily="34" charset="0"/>
              </a:rPr>
              <a:t>University of Oxford statement of health and safety policy</a:t>
            </a:r>
          </a:p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>
                <a:solidFill>
                  <a:srgbClr val="0070C0"/>
                </a:solidFill>
                <a:latin typeface="Calibri" pitchFamily="34" charset="0"/>
              </a:rPr>
              <a:t>Intellectual Property Policy </a:t>
            </a:r>
          </a:p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>
                <a:latin typeface="Calibri" pitchFamily="34" charset="0"/>
              </a:rPr>
              <a:t>Data Quality Policy</a:t>
            </a:r>
          </a:p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>
                <a:solidFill>
                  <a:srgbClr val="0070C0"/>
                </a:solidFill>
                <a:latin typeface="Calibri" pitchFamily="34" charset="0"/>
              </a:rPr>
              <a:t>Statement of policy and procedure on conflict of interest</a:t>
            </a:r>
          </a:p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>
                <a:latin typeface="Calibri" pitchFamily="34" charset="0"/>
              </a:rPr>
              <a:t>Bribery and Fraud Policy</a:t>
            </a:r>
          </a:p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>
                <a:solidFill>
                  <a:srgbClr val="0070C0"/>
                </a:solidFill>
                <a:latin typeface="Calibri" pitchFamily="34" charset="0"/>
              </a:rPr>
              <a:t>Information Security Policy</a:t>
            </a:r>
          </a:p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>
                <a:latin typeface="Calibri" pitchFamily="34" charset="0"/>
              </a:rPr>
              <a:t>Academic Integrity in Research: Code of Practice and Procedure</a:t>
            </a:r>
          </a:p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>
                <a:solidFill>
                  <a:srgbClr val="0070C0"/>
                </a:solidFill>
                <a:latin typeface="Calibri" pitchFamily="34" charset="0"/>
              </a:rPr>
              <a:t>Ethical Review for Research Involving Human Participants</a:t>
            </a:r>
          </a:p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>
                <a:latin typeface="Calibri" pitchFamily="34" charset="0"/>
              </a:rPr>
              <a:t>Policy on the Management of Research Data and Records </a:t>
            </a:r>
          </a:p>
          <a:p>
            <a:pPr>
              <a:spcAft>
                <a:spcPts val="567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500" b="1" dirty="0">
                <a:solidFill>
                  <a:srgbClr val="0070C0"/>
                </a:solidFill>
                <a:latin typeface="Calibri" pitchFamily="34" charset="0"/>
              </a:rPr>
              <a:t>Oxford Open Access </a:t>
            </a:r>
            <a:r>
              <a:rPr lang="en-GB" sz="1500" b="1" dirty="0" smtClean="0">
                <a:solidFill>
                  <a:srgbClr val="0070C0"/>
                </a:solidFill>
                <a:latin typeface="Calibri" pitchFamily="34" charset="0"/>
              </a:rPr>
              <a:t>Statement</a:t>
            </a:r>
            <a:endParaRPr lang="en-GB" sz="15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4978" y="922564"/>
            <a:ext cx="62545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LAW, FUNDER REQUIREMENTS AND UNIVERSITY POLICIES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748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7"/>
          <p:cNvGraphicFramePr>
            <a:graphicFrameLocks noGrp="1"/>
          </p:cNvGraphicFramePr>
          <p:nvPr>
            <p:ph idx="1"/>
          </p:nvPr>
        </p:nvGraphicFramePr>
        <p:xfrm>
          <a:off x="509858" y="1812116"/>
          <a:ext cx="7344649" cy="3880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813" y="1471745"/>
            <a:ext cx="3062028" cy="349156"/>
          </a:xfrm>
          <a:prstGeom prst="rect">
            <a:avLst/>
          </a:prstGeom>
          <a:noFill/>
        </p:spPr>
        <p:txBody>
          <a:bodyPr wrap="square" lIns="86420" tIns="43210" rIns="86420" bIns="43210" rtlCol="0">
            <a:spAutoFit/>
          </a:bodyPr>
          <a:lstStyle/>
          <a:p>
            <a:r>
              <a:rPr lang="en-GB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Our responsibilities include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B070-C328-40DA-B6FD-62ADAE8E2A9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428108"/>
              </p:ext>
            </p:extLst>
          </p:nvPr>
        </p:nvGraphicFramePr>
        <p:xfrm>
          <a:off x="385989" y="846818"/>
          <a:ext cx="7343775" cy="549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Acrobat Document" r:id="rId3" imgW="8019977" imgH="5667300" progId="AcroExch.Document.11">
                  <p:embed/>
                </p:oleObj>
              </mc:Choice>
              <mc:Fallback>
                <p:oleObj name="Acrobat Document" r:id="rId3" imgW="8019977" imgH="5667300" progId="AcroExch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89" y="846818"/>
                        <a:ext cx="7343775" cy="549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40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3435" y="857249"/>
            <a:ext cx="53639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Research Services Medical Sciences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6221186"/>
            <a:ext cx="2563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*Clinical Trials &amp; Research Governance</a:t>
            </a:r>
            <a:endParaRPr lang="en-GB" sz="8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3" y="1281793"/>
            <a:ext cx="7551966" cy="50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90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224643"/>
            <a:ext cx="7772399" cy="46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04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180" y="1293220"/>
            <a:ext cx="75782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oundrySterling-Book"/>
              </a:rPr>
              <a:t>Research Grants    v. Research  Contracts</a:t>
            </a:r>
            <a:endParaRPr lang="en-US" sz="3200" dirty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181" y="2336128"/>
            <a:ext cx="3564140" cy="29700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1600" dirty="0" smtClean="0">
                <a:latin typeface="FoundrySterling-Book"/>
              </a:rPr>
              <a:t>Competitive bids for funding</a:t>
            </a:r>
            <a:endParaRPr lang="en-US" sz="1600" dirty="0">
              <a:solidFill>
                <a:schemeClr val="bg1"/>
              </a:solidFill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1600" dirty="0" smtClean="0">
                <a:latin typeface="FoundrySterling-Book"/>
              </a:rPr>
              <a:t>Specific guidance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1600" dirty="0" smtClean="0">
                <a:latin typeface="FoundrySterling-Book"/>
              </a:rPr>
              <a:t>Deadline driven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1600" dirty="0" smtClean="0">
                <a:latin typeface="FoundrySterling-Book"/>
              </a:rPr>
              <a:t>Standard contractual terms</a:t>
            </a:r>
            <a:endParaRPr lang="en-US" sz="16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1600" dirty="0" smtClean="0">
                <a:latin typeface="FoundrySterling-Book"/>
              </a:rPr>
              <a:t>Submission systems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1600" dirty="0" smtClean="0">
                <a:latin typeface="FoundrySterling-Book"/>
              </a:rPr>
              <a:t>University policies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1600" dirty="0" smtClean="0">
                <a:latin typeface="FoundrySterling-Book"/>
              </a:rPr>
              <a:t>RS institutional signature</a:t>
            </a:r>
            <a:endParaRPr lang="en-US" sz="1600" dirty="0">
              <a:latin typeface="FoundrySterling-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1288" y="2336128"/>
            <a:ext cx="3564140" cy="29700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FoundrySterling-Book"/>
              </a:rPr>
              <a:t>Risk management tool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1600" dirty="0" smtClean="0">
                <a:latin typeface="FoundrySterling-Book"/>
              </a:rPr>
              <a:t>Legally binding agreements</a:t>
            </a:r>
            <a:endParaRPr lang="en-US" sz="1600" dirty="0">
              <a:solidFill>
                <a:schemeClr val="bg1"/>
              </a:solidFill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1600" dirty="0" smtClean="0">
                <a:latin typeface="FoundrySterling-Book"/>
              </a:rPr>
              <a:t>Context specific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1600" dirty="0" smtClean="0">
                <a:latin typeface="FoundrySterling-Book"/>
              </a:rPr>
              <a:t>Negotiated</a:t>
            </a:r>
            <a:endParaRPr lang="en-US" sz="16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1600" dirty="0" smtClean="0">
                <a:latin typeface="FoundrySterling-Book"/>
              </a:rPr>
              <a:t>Signed by all parties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1600" dirty="0" smtClean="0">
                <a:latin typeface="FoundrySterling-Book"/>
              </a:rPr>
              <a:t>University policies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1600" dirty="0" smtClean="0">
                <a:latin typeface="FoundrySterling-Book"/>
              </a:rPr>
              <a:t>RS institutional signature</a:t>
            </a:r>
            <a:endParaRPr lang="en-US" sz="16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759382434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447</Words>
  <Application>Microsoft Office PowerPoint</Application>
  <PresentationFormat>Custom</PresentationFormat>
  <Paragraphs>98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Opening slide</vt:lpstr>
      <vt:lpstr>Opening slide alternative</vt:lpstr>
      <vt:lpstr>Text slide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Gill Rowe</cp:lastModifiedBy>
  <cp:revision>90</cp:revision>
  <cp:lastPrinted>2015-09-18T10:06:33Z</cp:lastPrinted>
  <dcterms:created xsi:type="dcterms:W3CDTF">2014-03-20T14:30:16Z</dcterms:created>
  <dcterms:modified xsi:type="dcterms:W3CDTF">2015-09-22T14:56:11Z</dcterms:modified>
</cp:coreProperties>
</file>