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notesMasterIdLst>
    <p:notesMasterId r:id="rId10"/>
  </p:notesMasterIdLst>
  <p:handoutMasterIdLst>
    <p:handoutMasterId r:id="rId11"/>
  </p:handoutMasterIdLst>
  <p:sldIdLst>
    <p:sldId id="294" r:id="rId3"/>
    <p:sldId id="295" r:id="rId4"/>
    <p:sldId id="296" r:id="rId5"/>
    <p:sldId id="297" r:id="rId6"/>
    <p:sldId id="298" r:id="rId7"/>
    <p:sldId id="299" r:id="rId8"/>
    <p:sldId id="300" r:id="rId9"/>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356" autoAdjust="0"/>
  </p:normalViewPr>
  <p:slideViewPr>
    <p:cSldViewPr>
      <p:cViewPr>
        <p:scale>
          <a:sx n="100" d="100"/>
          <a:sy n="100" d="100"/>
        </p:scale>
        <p:origin x="-1932" y="-23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1A71028A-BEB8-45B9-BC3E-3EB5E6B69CF0}" type="datetimeFigureOut">
              <a:rPr lang="en-GB" smtClean="0"/>
              <a:pPr/>
              <a:t>22/09/2015</a:t>
            </a:fld>
            <a:endParaRPr lang="en-GB" dirty="0"/>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243D08DC-4B9A-4064-BDA9-07CBDA32E303}" type="slidenum">
              <a:rPr lang="en-GB" smtClean="0"/>
              <a:pPr/>
              <a:t>‹#›</a:t>
            </a:fld>
            <a:endParaRPr lang="en-GB" dirty="0"/>
          </a:p>
        </p:txBody>
      </p:sp>
    </p:spTree>
    <p:extLst>
      <p:ext uri="{BB962C8B-B14F-4D97-AF65-F5344CB8AC3E}">
        <p14:creationId xmlns:p14="http://schemas.microsoft.com/office/powerpoint/2010/main" val="38694682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FE8A89C-E6CE-43C2-A0E3-C7E97C95E725}" type="datetimeFigureOut">
              <a:rPr lang="en-GB" smtClean="0"/>
              <a:pPr/>
              <a:t>22/09/2015</a:t>
            </a:fld>
            <a:endParaRPr lang="en-GB"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85958E4-7CBD-4680-9783-93DA53F2A83D}" type="slidenum">
              <a:rPr lang="en-GB" smtClean="0"/>
              <a:pPr/>
              <a:t>‹#›</a:t>
            </a:fld>
            <a:endParaRPr lang="en-GB" dirty="0"/>
          </a:p>
        </p:txBody>
      </p:sp>
    </p:spTree>
    <p:extLst>
      <p:ext uri="{BB962C8B-B14F-4D97-AF65-F5344CB8AC3E}">
        <p14:creationId xmlns:p14="http://schemas.microsoft.com/office/powerpoint/2010/main" val="1596499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1"/>
          <p:cNvSpPr txBox="1">
            <a:spLocks noChangeArrowheads="1"/>
          </p:cNvSpPr>
          <p:nvPr/>
        </p:nvSpPr>
        <p:spPr bwMode="auto">
          <a:xfrm>
            <a:off x="922338" y="517525"/>
            <a:ext cx="5399087" cy="1295400"/>
          </a:xfrm>
          <a:prstGeom prst="rect">
            <a:avLst/>
          </a:prstGeom>
          <a:noFill/>
          <a:ln w="9525">
            <a:noFill/>
            <a:miter lim="800000"/>
            <a:headEnd/>
            <a:tailEnd/>
          </a:ln>
        </p:spPr>
        <p:txBody>
          <a:bodyPr lIns="0" tIns="0" rIns="0" bIns="0"/>
          <a:lstStyle/>
          <a:p>
            <a:pPr>
              <a:lnSpc>
                <a:spcPts val="1400"/>
              </a:lnSpc>
              <a:defRPr/>
            </a:pPr>
            <a:r>
              <a:rPr lang="en-US" sz="1200" dirty="0">
                <a:solidFill>
                  <a:schemeClr val="bg1"/>
                </a:solidFill>
                <a:ea typeface="+mn-ea"/>
              </a:rPr>
              <a:t>DEPARTMENT OR OFFICE TITLE</a:t>
            </a:r>
            <a:br>
              <a:rPr lang="en-US" sz="1200" dirty="0">
                <a:solidFill>
                  <a:schemeClr val="bg1"/>
                </a:solidFill>
                <a:ea typeface="+mn-ea"/>
              </a:rPr>
            </a:br>
            <a:r>
              <a:rPr lang="en-US" sz="1200" dirty="0">
                <a:solidFill>
                  <a:schemeClr val="bg1"/>
                </a:solidFill>
                <a:ea typeface="+mn-ea"/>
              </a:rPr>
              <a:t>EDIT IN TITLE MASTER (VIEW MENU)</a:t>
            </a:r>
            <a:br>
              <a:rPr lang="en-US" sz="1200" dirty="0">
                <a:solidFill>
                  <a:schemeClr val="bg1"/>
                </a:solidFill>
                <a:ea typeface="+mn-ea"/>
              </a:rPr>
            </a:br>
            <a:endParaRPr lang="en-US" sz="1200" dirty="0">
              <a:solidFill>
                <a:schemeClr val="bg1"/>
              </a:solidFill>
              <a:ea typeface="+mn-ea"/>
            </a:endParaRPr>
          </a:p>
        </p:txBody>
      </p:sp>
      <p:pic>
        <p:nvPicPr>
          <p:cNvPr id="5" name="Picture 18" descr="ox_brand"/>
          <p:cNvPicPr>
            <a:picLocks noChangeAspect="1" noChangeArrowheads="1"/>
          </p:cNvPicPr>
          <p:nvPr/>
        </p:nvPicPr>
        <p:blipFill>
          <a:blip r:embed="rId2" cstate="print"/>
          <a:srcRect/>
          <a:stretch>
            <a:fillRect/>
          </a:stretch>
        </p:blipFill>
        <p:spPr bwMode="auto">
          <a:xfrm>
            <a:off x="7197725" y="541338"/>
            <a:ext cx="1295400" cy="1292225"/>
          </a:xfrm>
          <a:prstGeom prst="rect">
            <a:avLst/>
          </a:prstGeom>
          <a:noFill/>
          <a:ln w="9525">
            <a:noFill/>
            <a:miter lim="800000"/>
            <a:headEnd/>
            <a:tailEnd/>
          </a:ln>
        </p:spPr>
      </p:pic>
      <p:sp>
        <p:nvSpPr>
          <p:cNvPr id="23555" name="Rectangle 3"/>
          <p:cNvSpPr>
            <a:spLocks noGrp="1" noChangeArrowheads="1"/>
          </p:cNvSpPr>
          <p:nvPr>
            <p:ph type="ctrTitle"/>
          </p:nvPr>
        </p:nvSpPr>
        <p:spPr>
          <a:xfrm>
            <a:off x="914400" y="2141538"/>
            <a:ext cx="5399088" cy="1366837"/>
          </a:xfrm>
        </p:spPr>
        <p:txBody>
          <a:bodyPr/>
          <a:lstStyle>
            <a:lvl1pPr>
              <a:lnSpc>
                <a:spcPts val="3500"/>
              </a:lnSpc>
              <a:defRPr sz="2800">
                <a:solidFill>
                  <a:schemeClr val="bg1"/>
                </a:solidFill>
              </a:defRPr>
            </a:lvl1pPr>
          </a:lstStyle>
          <a:p>
            <a:r>
              <a:rPr lang="en-US" smtClean="0"/>
              <a:t>Click to edit Master title style</a:t>
            </a:r>
            <a:endParaRPr lang="en-US"/>
          </a:p>
        </p:txBody>
      </p:sp>
      <p:sp>
        <p:nvSpPr>
          <p:cNvPr id="23556" name="Rectangle 4"/>
          <p:cNvSpPr>
            <a:spLocks noGrp="1" noChangeArrowheads="1"/>
          </p:cNvSpPr>
          <p:nvPr>
            <p:ph type="subTitle" idx="1"/>
          </p:nvPr>
        </p:nvSpPr>
        <p:spPr>
          <a:xfrm>
            <a:off x="912813" y="3970338"/>
            <a:ext cx="5399087" cy="1752600"/>
          </a:xfrm>
        </p:spPr>
        <p:txBody>
          <a:bodyPr/>
          <a:lstStyle>
            <a:lvl1pPr marL="0" indent="0">
              <a:lnSpc>
                <a:spcPts val="1800"/>
              </a:lnSpc>
              <a:buFont typeface="Wingdings" pitchFamily="1" charset="2"/>
              <a:buNone/>
              <a:defRPr sz="1600">
                <a:solidFill>
                  <a:schemeClr val="bg1"/>
                </a:solidFill>
              </a:defRPr>
            </a:lvl1pPr>
          </a:lstStyle>
          <a:p>
            <a:r>
              <a:rPr lang="en-US" smtClean="0"/>
              <a:t>Click to edit Master subtitle style</a:t>
            </a:r>
            <a:endParaRPr lang="en-US"/>
          </a:p>
        </p:txBody>
      </p:sp>
      <p:sp>
        <p:nvSpPr>
          <p:cNvPr id="6" name="Rectangle 5"/>
          <p:cNvSpPr>
            <a:spLocks noGrp="1" noChangeArrowheads="1"/>
          </p:cNvSpPr>
          <p:nvPr>
            <p:ph type="dt" sz="half" idx="10"/>
          </p:nvPr>
        </p:nvSpPr>
        <p:spPr>
          <a:xfrm>
            <a:off x="914400" y="6096000"/>
            <a:ext cx="1905000" cy="457200"/>
          </a:xfrm>
        </p:spPr>
        <p:txBody>
          <a:bodyPr/>
          <a:lstStyle>
            <a:lvl1pPr>
              <a:defRPr sz="1400">
                <a:solidFill>
                  <a:schemeClr val="bg1"/>
                </a:solidFill>
              </a:defRPr>
            </a:lvl1pPr>
          </a:lstStyle>
          <a:p>
            <a:pPr>
              <a:defRPr/>
            </a:pPr>
            <a:fld id="{2A6405AE-AA87-4D75-9E0C-C845532691B5}" type="datetimeFigureOut">
              <a:rPr lang="en-US"/>
              <a:pPr>
                <a:defRPr/>
              </a:pPr>
              <a:t>9/22/2015</a:t>
            </a:fld>
            <a:endParaRPr lang="en-GB" dirty="0"/>
          </a:p>
        </p:txBody>
      </p:sp>
    </p:spTree>
  </p:cSld>
  <p:clrMapOvr>
    <a:masterClrMapping/>
  </p:clrMapOvr>
  <p:transition>
    <p:fade thruBlk="1"/>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TextBox 3"/>
          <p:cNvSpPr txBox="1"/>
          <p:nvPr userDrawn="1"/>
        </p:nvSpPr>
        <p:spPr>
          <a:xfrm>
            <a:off x="5364163" y="6453188"/>
            <a:ext cx="3551237" cy="246062"/>
          </a:xfrm>
          <a:prstGeom prst="rect">
            <a:avLst/>
          </a:prstGeom>
          <a:noFill/>
        </p:spPr>
        <p:txBody>
          <a:bodyPr wrap="none">
            <a:spAutoFit/>
          </a:bodyPr>
          <a:lstStyle/>
          <a:p>
            <a:pPr>
              <a:defRPr/>
            </a:pPr>
            <a:r>
              <a:rPr lang="en-GB" sz="1000" dirty="0">
                <a:ea typeface="+mn-ea"/>
              </a:rPr>
              <a:t>Confidential not to be shared outside Purchasing Department</a:t>
            </a:r>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lvl1pPr>
          </a:lstStyle>
          <a:p>
            <a:pPr>
              <a:defRPr/>
            </a:pPr>
            <a:fld id="{BA60FFF9-D57E-476E-8C04-812268FF145C}" type="datetime4">
              <a:rPr lang="en-US"/>
              <a:pPr>
                <a:defRPr/>
              </a:pPr>
              <a:t>September 22, 2015</a:t>
            </a:fld>
            <a:endParaRPr lang="en-US" dirty="0"/>
          </a:p>
        </p:txBody>
      </p:sp>
      <p:sp>
        <p:nvSpPr>
          <p:cNvPr id="6" name="Rectangle 5"/>
          <p:cNvSpPr>
            <a:spLocks noGrp="1" noChangeArrowheads="1"/>
          </p:cNvSpPr>
          <p:nvPr>
            <p:ph type="ftr" sz="quarter" idx="11"/>
          </p:nvPr>
        </p:nvSpPr>
        <p:spPr/>
        <p:txBody>
          <a:bodyPr/>
          <a:lstStyle>
            <a:lvl1pPr>
              <a:defRPr/>
            </a:lvl1pPr>
          </a:lstStyle>
          <a:p>
            <a:pPr>
              <a:defRPr/>
            </a:pPr>
            <a:r>
              <a:rPr lang="en-US"/>
              <a:t>Presentation title, edit in header and footer           (view menu)</a:t>
            </a:r>
          </a:p>
        </p:txBody>
      </p:sp>
      <p:sp>
        <p:nvSpPr>
          <p:cNvPr id="7" name="Rectangle 6"/>
          <p:cNvSpPr>
            <a:spLocks noGrp="1" noChangeArrowheads="1"/>
          </p:cNvSpPr>
          <p:nvPr>
            <p:ph type="sldNum" sz="quarter" idx="12"/>
          </p:nvPr>
        </p:nvSpPr>
        <p:spPr/>
        <p:txBody>
          <a:bodyPr/>
          <a:lstStyle>
            <a:lvl1pPr>
              <a:defRPr/>
            </a:lvl1pPr>
          </a:lstStyle>
          <a:p>
            <a:pPr>
              <a:defRPr/>
            </a:pPr>
            <a:r>
              <a:rPr lang="en-US"/>
              <a:t>Page </a:t>
            </a:r>
            <a:fld id="{8E162920-7A8C-4324-980E-5E1D992B03DF}" type="slidenum">
              <a:rPr lang="en-US"/>
              <a:pPr>
                <a:defRPr/>
              </a:pPr>
              <a:t>‹#›</a:t>
            </a:fld>
            <a:endParaRPr lang="en-US"/>
          </a:p>
        </p:txBody>
      </p:sp>
    </p:spTree>
  </p:cSld>
  <p:clrMapOvr>
    <a:masterClrMapping/>
  </p:clrMapOvr>
  <p:transition>
    <p:fade thruBlk="1"/>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fld id="{1468DCB7-8C90-4B01-82B1-D637DB7E9610}" type="datetime4">
              <a:rPr lang="en-US"/>
              <a:pPr>
                <a:defRPr/>
              </a:pPr>
              <a:t>September 22, 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Presentation title, edit in header and footer           (view menu)</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Page </a:t>
            </a:r>
            <a:fld id="{78E4BBCB-E820-4258-BC57-901667FE2FFD}" type="slidenum">
              <a:rPr lang="en-US"/>
              <a:pPr>
                <a:defRPr/>
              </a:pPr>
              <a:t>‹#›</a:t>
            </a:fld>
            <a:endParaRPr lang="en-US"/>
          </a:p>
        </p:txBody>
      </p:sp>
    </p:spTree>
  </p:cSld>
  <p:clrMapOvr>
    <a:masterClrMapping/>
  </p:clrMapOvr>
  <p:transition>
    <p:fade thruBlk="1"/>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15113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5113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fld id="{17AC362A-9DFE-4E04-A91E-C4EA67AB1CF9}" type="datetime4">
              <a:rPr lang="en-US"/>
              <a:pPr>
                <a:defRPr/>
              </a:pPr>
              <a:t>September 22, 2015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Presentation title, edit in header and footer           (view menu)</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Page </a:t>
            </a:r>
            <a:fld id="{A3EF1480-D58E-4A00-9ED0-5DB52B575DE5}" type="slidenum">
              <a:rPr lang="en-US"/>
              <a:pPr>
                <a:defRPr/>
              </a:pPr>
              <a:t>‹#›</a:t>
            </a:fld>
            <a:endParaRPr lang="en-US"/>
          </a:p>
        </p:txBody>
      </p:sp>
    </p:spTree>
  </p:cSld>
  <p:clrMapOvr>
    <a:masterClrMapping/>
  </p:clrMapOvr>
  <p:transition>
    <p:fade thruBlk="1"/>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fld id="{C084F418-9728-4E7D-A4C8-AF3167A10A87}" type="datetime4">
              <a:rPr lang="en-US"/>
              <a:pPr>
                <a:defRPr/>
              </a:pPr>
              <a:t>September 22, 2015</a:t>
            </a:fld>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a:t>Presentation title, edit in header and footer           (view menu)</a:t>
            </a:r>
          </a:p>
        </p:txBody>
      </p:sp>
      <p:sp>
        <p:nvSpPr>
          <p:cNvPr id="9" name="Rectangle 6"/>
          <p:cNvSpPr>
            <a:spLocks noGrp="1" noChangeArrowheads="1"/>
          </p:cNvSpPr>
          <p:nvPr>
            <p:ph type="sldNum" sz="quarter" idx="12"/>
          </p:nvPr>
        </p:nvSpPr>
        <p:spPr>
          <a:ln/>
        </p:spPr>
        <p:txBody>
          <a:bodyPr/>
          <a:lstStyle>
            <a:lvl1pPr>
              <a:defRPr/>
            </a:lvl1pPr>
          </a:lstStyle>
          <a:p>
            <a:pPr>
              <a:defRPr/>
            </a:pPr>
            <a:r>
              <a:rPr lang="en-US"/>
              <a:t>Page </a:t>
            </a:r>
            <a:fld id="{D9906430-2F5F-4F47-8B74-F6201E7718AD}" type="slidenum">
              <a:rPr lang="en-US"/>
              <a:pPr>
                <a:defRPr/>
              </a:pPr>
              <a:t>‹#›</a:t>
            </a:fld>
            <a:endParaRPr lang="en-US"/>
          </a:p>
        </p:txBody>
      </p:sp>
    </p:spTree>
  </p:cSld>
  <p:clrMapOvr>
    <a:masterClrMapping/>
  </p:clrMapOvr>
  <p:transition>
    <p:fade thruBlk="1"/>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fld id="{761C0599-C97C-41B1-9490-BE3230A3334F}" type="datetime4">
              <a:rPr lang="en-US"/>
              <a:pPr>
                <a:defRPr/>
              </a:pPr>
              <a:t>September 22, 2015</a:t>
            </a:fld>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a:t>Presentation title, edit in header and footer           (view menu)</a:t>
            </a:r>
          </a:p>
        </p:txBody>
      </p:sp>
      <p:sp>
        <p:nvSpPr>
          <p:cNvPr id="5" name="Rectangle 6"/>
          <p:cNvSpPr>
            <a:spLocks noGrp="1" noChangeArrowheads="1"/>
          </p:cNvSpPr>
          <p:nvPr>
            <p:ph type="sldNum" sz="quarter" idx="12"/>
          </p:nvPr>
        </p:nvSpPr>
        <p:spPr>
          <a:ln/>
        </p:spPr>
        <p:txBody>
          <a:bodyPr/>
          <a:lstStyle>
            <a:lvl1pPr>
              <a:defRPr/>
            </a:lvl1pPr>
          </a:lstStyle>
          <a:p>
            <a:pPr>
              <a:defRPr/>
            </a:pPr>
            <a:r>
              <a:rPr lang="en-US"/>
              <a:t>Page </a:t>
            </a:r>
            <a:fld id="{B520C3BF-8A44-4B8C-8549-5FCB856888E2}" type="slidenum">
              <a:rPr lang="en-US"/>
              <a:pPr>
                <a:defRPr/>
              </a:pPr>
              <a:t>‹#›</a:t>
            </a:fld>
            <a:endParaRPr lang="en-US"/>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2_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3555" name="Rectangle 3"/>
          <p:cNvSpPr>
            <a:spLocks noGrp="1" noChangeArrowheads="1"/>
          </p:cNvSpPr>
          <p:nvPr>
            <p:ph type="ctrTitle"/>
          </p:nvPr>
        </p:nvSpPr>
        <p:spPr>
          <a:xfrm>
            <a:off x="914400" y="2141538"/>
            <a:ext cx="5399088" cy="1366837"/>
          </a:xfrm>
        </p:spPr>
        <p:txBody>
          <a:bodyPr/>
          <a:lstStyle>
            <a:lvl1pPr>
              <a:lnSpc>
                <a:spcPts val="3500"/>
              </a:lnSpc>
              <a:defRPr sz="2800">
                <a:solidFill>
                  <a:schemeClr val="bg1"/>
                </a:solidFill>
              </a:defRPr>
            </a:lvl1pPr>
          </a:lstStyle>
          <a:p>
            <a:r>
              <a:rPr lang="en-US" dirty="0" smtClean="0"/>
              <a:t>Click to edit Master title style</a:t>
            </a:r>
            <a:endParaRPr lang="en-US" dirty="0"/>
          </a:p>
        </p:txBody>
      </p:sp>
      <p:sp>
        <p:nvSpPr>
          <p:cNvPr id="23556" name="Rectangle 4"/>
          <p:cNvSpPr>
            <a:spLocks noGrp="1" noChangeArrowheads="1"/>
          </p:cNvSpPr>
          <p:nvPr>
            <p:ph type="subTitle" idx="1"/>
          </p:nvPr>
        </p:nvSpPr>
        <p:spPr>
          <a:xfrm>
            <a:off x="912813" y="3970338"/>
            <a:ext cx="5399087" cy="1752600"/>
          </a:xfrm>
        </p:spPr>
        <p:txBody>
          <a:bodyPr/>
          <a:lstStyle>
            <a:lvl1pPr marL="0" indent="0">
              <a:lnSpc>
                <a:spcPts val="1800"/>
              </a:lnSpc>
              <a:buFont typeface="Wingdings" pitchFamily="2" charset="2"/>
              <a:buNone/>
              <a:defRPr sz="1600">
                <a:solidFill>
                  <a:schemeClr val="bg1"/>
                </a:solidFill>
              </a:defRPr>
            </a:lvl1pPr>
          </a:lstStyle>
          <a:p>
            <a:endParaRPr lang="en-US" dirty="0"/>
          </a:p>
        </p:txBody>
      </p:sp>
      <p:sp>
        <p:nvSpPr>
          <p:cNvPr id="23557" name="Rectangle 5"/>
          <p:cNvSpPr>
            <a:spLocks noGrp="1" noChangeArrowheads="1"/>
          </p:cNvSpPr>
          <p:nvPr>
            <p:ph type="dt" sz="half" idx="2"/>
          </p:nvPr>
        </p:nvSpPr>
        <p:spPr>
          <a:xfrm>
            <a:off x="914400" y="6096000"/>
            <a:ext cx="1905000" cy="457200"/>
          </a:xfrm>
        </p:spPr>
        <p:txBody>
          <a:bodyPr/>
          <a:lstStyle>
            <a:lvl1pPr>
              <a:defRPr sz="1400">
                <a:solidFill>
                  <a:schemeClr val="bg1"/>
                </a:solidFill>
              </a:defRPr>
            </a:lvl1pPr>
          </a:lstStyle>
          <a:p>
            <a:fld id="{8A37BEDB-AE93-484D-AFAF-831BD06336A7}" type="datetime3">
              <a:rPr lang="en-US"/>
              <a:pPr/>
              <a:t>22 September 2015</a:t>
            </a:fld>
            <a:endParaRPr lang="en-US"/>
          </a:p>
        </p:txBody>
      </p:sp>
      <p:sp>
        <p:nvSpPr>
          <p:cNvPr id="23563" name="Text Box 11"/>
          <p:cNvSpPr txBox="1">
            <a:spLocks noChangeArrowheads="1"/>
          </p:cNvSpPr>
          <p:nvPr userDrawn="1"/>
        </p:nvSpPr>
        <p:spPr bwMode="auto">
          <a:xfrm>
            <a:off x="922338" y="517525"/>
            <a:ext cx="5399087" cy="1295400"/>
          </a:xfrm>
          <a:prstGeom prst="rect">
            <a:avLst/>
          </a:prstGeom>
          <a:noFill/>
          <a:ln w="9525">
            <a:noFill/>
            <a:miter lim="800000"/>
            <a:headEnd/>
            <a:tailEnd/>
          </a:ln>
        </p:spPr>
        <p:txBody>
          <a:bodyPr lIns="0" tIns="0" rIns="0" bIns="0"/>
          <a:lstStyle/>
          <a:p>
            <a:pPr>
              <a:lnSpc>
                <a:spcPts val="1400"/>
              </a:lnSpc>
            </a:pPr>
            <a:r>
              <a:rPr lang="en-US" sz="1200" dirty="0" smtClean="0">
                <a:solidFill>
                  <a:schemeClr val="bg1"/>
                </a:solidFill>
              </a:rPr>
              <a:t>Purchasing Department</a:t>
            </a:r>
            <a:r>
              <a:rPr lang="en-US" sz="1200" dirty="0">
                <a:solidFill>
                  <a:schemeClr val="bg1"/>
                </a:solidFill>
              </a:rPr>
              <a:t/>
            </a:r>
            <a:br>
              <a:rPr lang="en-US" sz="1200" dirty="0">
                <a:solidFill>
                  <a:schemeClr val="bg1"/>
                </a:solidFill>
              </a:rPr>
            </a:br>
            <a:r>
              <a:rPr lang="en-US" sz="1200" dirty="0">
                <a:solidFill>
                  <a:schemeClr val="bg1"/>
                </a:solidFill>
              </a:rPr>
              <a:t/>
            </a:r>
            <a:br>
              <a:rPr lang="en-US" sz="1200" dirty="0">
                <a:solidFill>
                  <a:schemeClr val="bg1"/>
                </a:solidFill>
              </a:rPr>
            </a:br>
            <a:endParaRPr lang="en-US" sz="1200" dirty="0">
              <a:solidFill>
                <a:schemeClr val="bg1"/>
              </a:solidFill>
            </a:endParaRPr>
          </a:p>
        </p:txBody>
      </p:sp>
      <p:pic>
        <p:nvPicPr>
          <p:cNvPr id="23570" name="Picture 18" descr="ox_brand"/>
          <p:cNvPicPr>
            <a:picLocks noChangeAspect="1" noChangeArrowheads="1"/>
          </p:cNvPicPr>
          <p:nvPr userDrawn="1"/>
        </p:nvPicPr>
        <p:blipFill>
          <a:blip r:embed="rId3" cstate="print"/>
          <a:srcRect/>
          <a:stretch>
            <a:fillRect/>
          </a:stretch>
        </p:blipFill>
        <p:spPr bwMode="auto">
          <a:xfrm>
            <a:off x="7197725" y="541338"/>
            <a:ext cx="1295400" cy="1292225"/>
          </a:xfrm>
          <a:prstGeom prst="rect">
            <a:avLst/>
          </a:prstGeom>
          <a:noFill/>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B9A69D74-8E5E-4AAC-9895-6FEBD89EBE15}" type="datetime4">
              <a:rPr lang="en-US"/>
              <a:pPr>
                <a:defRPr/>
              </a:pPr>
              <a:t>September 22, 2015</a:t>
            </a:fld>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a:t>Presentation title, edit in header and footer           (view menu)</a:t>
            </a:r>
          </a:p>
        </p:txBody>
      </p:sp>
      <p:sp>
        <p:nvSpPr>
          <p:cNvPr id="4" name="Rectangle 6"/>
          <p:cNvSpPr>
            <a:spLocks noGrp="1" noChangeArrowheads="1"/>
          </p:cNvSpPr>
          <p:nvPr>
            <p:ph type="sldNum" sz="quarter" idx="12"/>
          </p:nvPr>
        </p:nvSpPr>
        <p:spPr>
          <a:ln/>
        </p:spPr>
        <p:txBody>
          <a:bodyPr/>
          <a:lstStyle>
            <a:lvl1pPr>
              <a:defRPr/>
            </a:lvl1pPr>
          </a:lstStyle>
          <a:p>
            <a:pPr>
              <a:defRPr/>
            </a:pPr>
            <a:r>
              <a:rPr lang="en-US"/>
              <a:t>Page </a:t>
            </a:r>
            <a:fld id="{A8CF10F6-38A2-473C-A12F-AF133614D035}" type="slidenum">
              <a:rPr lang="en-US"/>
              <a:pPr>
                <a:defRPr/>
              </a:pPr>
              <a:t>‹#›</a:t>
            </a:fld>
            <a:endParaRPr lang="en-US"/>
          </a:p>
        </p:txBody>
      </p:sp>
    </p:spTree>
  </p:cSld>
  <p:clrMapOvr>
    <a:masterClrMapping/>
  </p:clrMapOvr>
  <p:transition>
    <p:fade thruBlk="1"/>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D98BCD86-9CAA-491D-BE16-A2E21BA7FCAD}" type="datetime4">
              <a:rPr lang="en-US"/>
              <a:pPr>
                <a:defRPr/>
              </a:pPr>
              <a:t>September 22, 2015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Presentation title, edit in header and footer           (view menu)</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Page </a:t>
            </a:r>
            <a:fld id="{8EFFB772-7259-48D6-8DD1-FEE9479140A4}" type="slidenum">
              <a:rPr lang="en-US"/>
              <a:pPr>
                <a:defRPr/>
              </a:pPr>
              <a:t>‹#›</a:t>
            </a:fld>
            <a:endParaRPr lang="en-US"/>
          </a:p>
        </p:txBody>
      </p:sp>
    </p:spTree>
  </p:cSld>
  <p:clrMapOvr>
    <a:masterClrMapping/>
  </p:clrMapOvr>
  <p:transition>
    <p:fade thruBlk="1"/>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GB"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fld id="{69C2EDDA-7632-4F9E-9F0E-B432A6FD5839}" type="datetime4">
              <a:rPr lang="en-US"/>
              <a:pPr>
                <a:defRPr/>
              </a:pPr>
              <a:t>September 22, 2015</a:t>
            </a:fld>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t>Presentation title, edit in header and footer           (view menu)</a:t>
            </a:r>
          </a:p>
        </p:txBody>
      </p:sp>
      <p:sp>
        <p:nvSpPr>
          <p:cNvPr id="7" name="Rectangle 6"/>
          <p:cNvSpPr>
            <a:spLocks noGrp="1" noChangeArrowheads="1"/>
          </p:cNvSpPr>
          <p:nvPr>
            <p:ph type="sldNum" sz="quarter" idx="12"/>
          </p:nvPr>
        </p:nvSpPr>
        <p:spPr>
          <a:ln/>
        </p:spPr>
        <p:txBody>
          <a:bodyPr/>
          <a:lstStyle>
            <a:lvl1pPr>
              <a:defRPr/>
            </a:lvl1pPr>
          </a:lstStyle>
          <a:p>
            <a:pPr>
              <a:defRPr/>
            </a:pPr>
            <a:r>
              <a:rPr lang="en-US"/>
              <a:t>Page </a:t>
            </a:r>
            <a:fld id="{852B3517-7D89-45FB-B42F-527BF27A13F1}" type="slidenum">
              <a:rPr lang="en-US"/>
              <a:pPr>
                <a:defRPr/>
              </a:pPr>
              <a:t>‹#›</a:t>
            </a:fld>
            <a:endParaRPr lang="en-US"/>
          </a:p>
        </p:txBody>
      </p:sp>
    </p:spTree>
  </p:cSld>
  <p:clrMapOvr>
    <a:masterClrMapping/>
  </p:clrMapOvr>
  <p:transition>
    <p:fade thruBlk="1"/>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843FAE0E-7CF7-4555-AA40-850235CD702E}" type="datetime4">
              <a:rPr lang="en-US"/>
              <a:pPr>
                <a:defRPr/>
              </a:pPr>
              <a:t>September 22, 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Presentation title, edit in header and footer           (view menu)</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Page </a:t>
            </a:r>
            <a:fld id="{936285AB-6670-4E1E-AB54-3D7BB0767BC0}" type="slidenum">
              <a:rPr lang="en-US"/>
              <a:pPr>
                <a:defRPr/>
              </a:pPr>
              <a:t>‹#›</a:t>
            </a:fld>
            <a:endParaRPr lang="en-US"/>
          </a:p>
        </p:txBody>
      </p:sp>
    </p:spTree>
  </p:cSld>
  <p:clrMapOvr>
    <a:masterClrMapping/>
  </p:clrMapOvr>
  <p:transition>
    <p:fade thruBlk="1"/>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87338"/>
            <a:ext cx="1943100" cy="5338762"/>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287338"/>
            <a:ext cx="5676900" cy="53387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fld id="{E9004617-0A87-4AF1-9315-10CF12CD5A2C}" type="datetime4">
              <a:rPr lang="en-US"/>
              <a:pPr>
                <a:defRPr/>
              </a:pPr>
              <a:t>September 22, 2015</a:t>
            </a:fld>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a:t>Presentation title, edit in header and footer           (view menu)</a:t>
            </a:r>
          </a:p>
        </p:txBody>
      </p:sp>
      <p:sp>
        <p:nvSpPr>
          <p:cNvPr id="6" name="Rectangle 6"/>
          <p:cNvSpPr>
            <a:spLocks noGrp="1" noChangeArrowheads="1"/>
          </p:cNvSpPr>
          <p:nvPr>
            <p:ph type="sldNum" sz="quarter" idx="12"/>
          </p:nvPr>
        </p:nvSpPr>
        <p:spPr>
          <a:ln/>
        </p:spPr>
        <p:txBody>
          <a:bodyPr/>
          <a:lstStyle>
            <a:lvl1pPr>
              <a:defRPr/>
            </a:lvl1pPr>
          </a:lstStyle>
          <a:p>
            <a:pPr>
              <a:defRPr/>
            </a:pPr>
            <a:r>
              <a:rPr lang="en-US"/>
              <a:t>Page </a:t>
            </a:r>
            <a:fld id="{AD856F92-7C1A-46FB-88B3-28C9E228365F}" type="slidenum">
              <a:rPr lang="en-US"/>
              <a:pPr>
                <a:defRPr/>
              </a:pPr>
              <a:t>‹#›</a:t>
            </a:fld>
            <a:endParaRPr lang="en-US"/>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3555" name="Rectangle 3"/>
          <p:cNvSpPr>
            <a:spLocks noGrp="1" noChangeArrowheads="1"/>
          </p:cNvSpPr>
          <p:nvPr>
            <p:ph type="ctrTitle"/>
          </p:nvPr>
        </p:nvSpPr>
        <p:spPr>
          <a:xfrm>
            <a:off x="914400" y="2141538"/>
            <a:ext cx="5399088" cy="1366837"/>
          </a:xfrm>
        </p:spPr>
        <p:txBody>
          <a:bodyPr/>
          <a:lstStyle>
            <a:lvl1pPr>
              <a:lnSpc>
                <a:spcPts val="3500"/>
              </a:lnSpc>
              <a:defRPr sz="2800">
                <a:solidFill>
                  <a:schemeClr val="bg1"/>
                </a:solidFill>
              </a:defRPr>
            </a:lvl1pPr>
          </a:lstStyle>
          <a:p>
            <a:r>
              <a:rPr lang="en-US" dirty="0" smtClean="0"/>
              <a:t>Click to edit Master title style</a:t>
            </a:r>
            <a:endParaRPr lang="en-US" dirty="0"/>
          </a:p>
        </p:txBody>
      </p:sp>
      <p:sp>
        <p:nvSpPr>
          <p:cNvPr id="23556" name="Rectangle 4"/>
          <p:cNvSpPr>
            <a:spLocks noGrp="1" noChangeArrowheads="1"/>
          </p:cNvSpPr>
          <p:nvPr>
            <p:ph type="subTitle" idx="1" hasCustomPrompt="1"/>
          </p:nvPr>
        </p:nvSpPr>
        <p:spPr>
          <a:xfrm>
            <a:off x="912813" y="3970338"/>
            <a:ext cx="5399087" cy="1752600"/>
          </a:xfrm>
        </p:spPr>
        <p:txBody>
          <a:bodyPr/>
          <a:lstStyle>
            <a:lvl1pPr marL="0" indent="0">
              <a:lnSpc>
                <a:spcPts val="1800"/>
              </a:lnSpc>
              <a:buFont typeface="Wingdings" pitchFamily="2" charset="2"/>
              <a:buNone/>
              <a:defRPr sz="1600">
                <a:solidFill>
                  <a:schemeClr val="bg1"/>
                </a:solidFill>
              </a:defRPr>
            </a:lvl1pPr>
          </a:lstStyle>
          <a:p>
            <a:r>
              <a:rPr lang="en-US" dirty="0" smtClean="0"/>
              <a:t>Estates Lunch Presentation</a:t>
            </a:r>
            <a:endParaRPr lang="en-US" dirty="0"/>
          </a:p>
        </p:txBody>
      </p:sp>
      <p:sp>
        <p:nvSpPr>
          <p:cNvPr id="23557" name="Rectangle 5"/>
          <p:cNvSpPr>
            <a:spLocks noGrp="1" noChangeArrowheads="1"/>
          </p:cNvSpPr>
          <p:nvPr>
            <p:ph type="dt" sz="half" idx="2"/>
          </p:nvPr>
        </p:nvSpPr>
        <p:spPr>
          <a:xfrm>
            <a:off x="914400" y="6096000"/>
            <a:ext cx="1905000" cy="457200"/>
          </a:xfrm>
        </p:spPr>
        <p:txBody>
          <a:bodyPr/>
          <a:lstStyle>
            <a:lvl1pPr>
              <a:defRPr sz="1400">
                <a:solidFill>
                  <a:schemeClr val="bg1"/>
                </a:solidFill>
              </a:defRPr>
            </a:lvl1pPr>
          </a:lstStyle>
          <a:p>
            <a:fld id="{8A37BEDB-AE93-484D-AFAF-831BD06336A7}" type="datetime3">
              <a:rPr lang="en-US"/>
              <a:pPr/>
              <a:t>22 September 2015</a:t>
            </a:fld>
            <a:endParaRPr lang="en-US"/>
          </a:p>
        </p:txBody>
      </p:sp>
      <p:sp>
        <p:nvSpPr>
          <p:cNvPr id="23563" name="Text Box 11"/>
          <p:cNvSpPr txBox="1">
            <a:spLocks noChangeArrowheads="1"/>
          </p:cNvSpPr>
          <p:nvPr userDrawn="1"/>
        </p:nvSpPr>
        <p:spPr bwMode="auto">
          <a:xfrm>
            <a:off x="922338" y="517525"/>
            <a:ext cx="5399087" cy="1295400"/>
          </a:xfrm>
          <a:prstGeom prst="rect">
            <a:avLst/>
          </a:prstGeom>
          <a:noFill/>
          <a:ln w="9525">
            <a:noFill/>
            <a:miter lim="800000"/>
            <a:headEnd/>
            <a:tailEnd/>
          </a:ln>
        </p:spPr>
        <p:txBody>
          <a:bodyPr lIns="0" tIns="0" rIns="0" bIns="0"/>
          <a:lstStyle/>
          <a:p>
            <a:pPr>
              <a:lnSpc>
                <a:spcPts val="1400"/>
              </a:lnSpc>
            </a:pPr>
            <a:r>
              <a:rPr lang="en-US" sz="1200" dirty="0" smtClean="0">
                <a:solidFill>
                  <a:schemeClr val="bg1"/>
                </a:solidFill>
              </a:rPr>
              <a:t>Purchasing</a:t>
            </a:r>
            <a:r>
              <a:rPr lang="en-US" sz="1200" dirty="0">
                <a:solidFill>
                  <a:schemeClr val="bg1"/>
                </a:solidFill>
              </a:rPr>
              <a:t/>
            </a:r>
            <a:br>
              <a:rPr lang="en-US" sz="1200" dirty="0">
                <a:solidFill>
                  <a:schemeClr val="bg1"/>
                </a:solidFill>
              </a:rPr>
            </a:br>
            <a:r>
              <a:rPr lang="en-US" sz="1200" dirty="0">
                <a:solidFill>
                  <a:schemeClr val="bg1"/>
                </a:solidFill>
              </a:rPr>
              <a:t/>
            </a:r>
            <a:br>
              <a:rPr lang="en-US" sz="1200" dirty="0">
                <a:solidFill>
                  <a:schemeClr val="bg1"/>
                </a:solidFill>
              </a:rPr>
            </a:br>
            <a:endParaRPr lang="en-US" sz="1200" dirty="0">
              <a:solidFill>
                <a:schemeClr val="bg1"/>
              </a:solidFill>
            </a:endParaRPr>
          </a:p>
        </p:txBody>
      </p:sp>
      <p:pic>
        <p:nvPicPr>
          <p:cNvPr id="23570" name="Picture 18" descr="ox_brand"/>
          <p:cNvPicPr>
            <a:picLocks noChangeAspect="1" noChangeArrowheads="1"/>
          </p:cNvPicPr>
          <p:nvPr userDrawn="1"/>
        </p:nvPicPr>
        <p:blipFill>
          <a:blip r:embed="rId3" cstate="print"/>
          <a:srcRect/>
          <a:stretch>
            <a:fillRect/>
          </a:stretch>
        </p:blipFill>
        <p:spPr bwMode="auto">
          <a:xfrm>
            <a:off x="7197725" y="541338"/>
            <a:ext cx="1295400" cy="1292225"/>
          </a:xfrm>
          <a:prstGeom prst="rect">
            <a:avLst/>
          </a:prstGeom>
          <a:noFill/>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image" Target="../media/image3.png"/><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9/22/2015</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1" r:id="rId2"/>
    <p:sldLayoutId id="2147483660"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C5D2E0"/>
        </a:solidFill>
        <a:effectLst/>
      </p:bgPr>
    </p:bg>
    <p:spTree>
      <p:nvGrpSpPr>
        <p:cNvPr id="1" name=""/>
        <p:cNvGrpSpPr/>
        <p:nvPr/>
      </p:nvGrpSpPr>
      <p:grpSpPr>
        <a:xfrm>
          <a:off x="0" y="0"/>
          <a:ext cx="0" cy="0"/>
          <a:chOff x="0" y="0"/>
          <a:chExt cx="0" cy="0"/>
        </a:xfrm>
      </p:grpSpPr>
      <p:sp>
        <p:nvSpPr>
          <p:cNvPr id="1032" name="Rectangle 8"/>
          <p:cNvSpPr>
            <a:spLocks noChangeArrowheads="1"/>
          </p:cNvSpPr>
          <p:nvPr/>
        </p:nvSpPr>
        <p:spPr bwMode="auto">
          <a:xfrm>
            <a:off x="-3175" y="5824538"/>
            <a:ext cx="9148763" cy="1036637"/>
          </a:xfrm>
          <a:prstGeom prst="rect">
            <a:avLst/>
          </a:prstGeom>
          <a:solidFill>
            <a:schemeClr val="bg1"/>
          </a:solidFill>
          <a:ln w="9525">
            <a:noFill/>
            <a:miter lim="800000"/>
            <a:headEnd/>
            <a:tailEnd/>
          </a:ln>
        </p:spPr>
        <p:txBody>
          <a:bodyPr wrap="none" anchor="ctr"/>
          <a:lstStyle/>
          <a:p>
            <a:pPr>
              <a:defRPr/>
            </a:pPr>
            <a:endParaRPr lang="en-GB" dirty="0">
              <a:ea typeface="+mn-ea"/>
            </a:endParaRPr>
          </a:p>
        </p:txBody>
      </p:sp>
      <p:sp>
        <p:nvSpPr>
          <p:cNvPr id="1027" name="Rectangle 2"/>
          <p:cNvSpPr>
            <a:spLocks noGrp="1" noChangeArrowheads="1"/>
          </p:cNvSpPr>
          <p:nvPr>
            <p:ph type="title"/>
          </p:nvPr>
        </p:nvSpPr>
        <p:spPr bwMode="auto">
          <a:xfrm>
            <a:off x="685800" y="287338"/>
            <a:ext cx="7772400" cy="9350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1511300"/>
            <a:ext cx="7772400" cy="411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 name="Rectangle 4"/>
          <p:cNvSpPr>
            <a:spLocks noGrp="1" noChangeArrowheads="1"/>
          </p:cNvSpPr>
          <p:nvPr>
            <p:ph type="dt" sz="half" idx="2"/>
          </p:nvPr>
        </p:nvSpPr>
        <p:spPr bwMode="auto">
          <a:xfrm>
            <a:off x="7556500" y="6102350"/>
            <a:ext cx="1366838" cy="4572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1200"/>
              </a:lnSpc>
              <a:defRPr sz="900">
                <a:solidFill>
                  <a:srgbClr val="002147"/>
                </a:solidFill>
                <a:ea typeface="+mn-ea"/>
                <a:cs typeface="+mn-cs"/>
              </a:defRPr>
            </a:lvl1pPr>
          </a:lstStyle>
          <a:p>
            <a:pPr>
              <a:defRPr/>
            </a:pPr>
            <a:fld id="{B17770EF-839E-4EE7-BF50-41DE723FF0B6}" type="datetime4">
              <a:rPr lang="en-US"/>
              <a:pPr>
                <a:defRPr/>
              </a:pPr>
              <a:t>September 22, 2015</a:t>
            </a:fld>
            <a:endParaRPr lang="en-US" dirty="0"/>
          </a:p>
        </p:txBody>
      </p:sp>
      <p:sp>
        <p:nvSpPr>
          <p:cNvPr id="1029" name="Rectangle 5"/>
          <p:cNvSpPr>
            <a:spLocks noGrp="1" noChangeArrowheads="1"/>
          </p:cNvSpPr>
          <p:nvPr>
            <p:ph type="ftr" sz="quarter" idx="3"/>
          </p:nvPr>
        </p:nvSpPr>
        <p:spPr bwMode="auto">
          <a:xfrm>
            <a:off x="6096000" y="6096000"/>
            <a:ext cx="1295400" cy="53975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1200"/>
              </a:lnSpc>
              <a:defRPr sz="900">
                <a:solidFill>
                  <a:srgbClr val="002147"/>
                </a:solidFill>
                <a:ea typeface="+mn-ea"/>
                <a:cs typeface="+mn-cs"/>
              </a:defRPr>
            </a:lvl1pPr>
          </a:lstStyle>
          <a:p>
            <a:pPr>
              <a:defRPr/>
            </a:pPr>
            <a:r>
              <a:rPr lang="en-US"/>
              <a:t>Presentation title, edit in header and footer           (view menu)</a:t>
            </a:r>
          </a:p>
        </p:txBody>
      </p:sp>
      <p:sp>
        <p:nvSpPr>
          <p:cNvPr id="1030" name="Rectangle 6"/>
          <p:cNvSpPr>
            <a:spLocks noGrp="1" noChangeArrowheads="1"/>
          </p:cNvSpPr>
          <p:nvPr>
            <p:ph type="sldNum" sz="quarter" idx="4"/>
          </p:nvPr>
        </p:nvSpPr>
        <p:spPr bwMode="auto">
          <a:xfrm>
            <a:off x="7556500" y="6261100"/>
            <a:ext cx="1366838" cy="25241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nSpc>
                <a:spcPts val="1200"/>
              </a:lnSpc>
              <a:defRPr sz="900">
                <a:solidFill>
                  <a:srgbClr val="002147"/>
                </a:solidFill>
                <a:ea typeface="+mn-ea"/>
                <a:cs typeface="+mn-cs"/>
              </a:defRPr>
            </a:lvl1pPr>
          </a:lstStyle>
          <a:p>
            <a:pPr>
              <a:defRPr/>
            </a:pPr>
            <a:r>
              <a:rPr lang="en-US"/>
              <a:t>Page </a:t>
            </a:r>
            <a:fld id="{A482107C-8F5D-4F26-A745-463C80D3050E}" type="slidenum">
              <a:rPr lang="en-US"/>
              <a:pPr>
                <a:defRPr/>
              </a:pPr>
              <a:t>‹#›</a:t>
            </a:fld>
            <a:endParaRPr lang="en-US"/>
          </a:p>
        </p:txBody>
      </p:sp>
      <p:pic>
        <p:nvPicPr>
          <p:cNvPr id="3" name="Picture 14" descr="ox_rect"/>
          <p:cNvPicPr>
            <a:picLocks noChangeAspect="1" noChangeArrowheads="1"/>
          </p:cNvPicPr>
          <p:nvPr/>
        </p:nvPicPr>
        <p:blipFill>
          <a:blip r:embed="rId13" cstate="print"/>
          <a:srcRect/>
          <a:stretch>
            <a:fillRect/>
          </a:stretch>
        </p:blipFill>
        <p:spPr bwMode="auto">
          <a:xfrm>
            <a:off x="685800" y="6096000"/>
            <a:ext cx="1366838" cy="4191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ransition>
    <p:fade thruBlk="1"/>
  </p:transition>
  <p:timing>
    <p:tnLst>
      <p:par>
        <p:cTn id="1" dur="indefinite" restart="never" nodeType="tmRoot"/>
      </p:par>
    </p:tnLst>
  </p:timing>
  <p:txStyles>
    <p:titleStyle>
      <a:lvl1pPr algn="l" rtl="0" eaLnBrk="0" fontAlgn="base" hangingPunct="0">
        <a:lnSpc>
          <a:spcPts val="3700"/>
        </a:lnSpc>
        <a:spcBef>
          <a:spcPct val="0"/>
        </a:spcBef>
        <a:spcAft>
          <a:spcPct val="0"/>
        </a:spcAft>
        <a:defRPr sz="3200">
          <a:solidFill>
            <a:srgbClr val="002147"/>
          </a:solidFill>
          <a:latin typeface="+mj-lt"/>
          <a:ea typeface="+mj-ea"/>
          <a:cs typeface="ＭＳ Ｐゴシック"/>
        </a:defRPr>
      </a:lvl1pPr>
      <a:lvl2pPr algn="l" rtl="0" eaLnBrk="0" fontAlgn="base" hangingPunct="0">
        <a:lnSpc>
          <a:spcPts val="3700"/>
        </a:lnSpc>
        <a:spcBef>
          <a:spcPct val="0"/>
        </a:spcBef>
        <a:spcAft>
          <a:spcPct val="0"/>
        </a:spcAft>
        <a:defRPr sz="3200">
          <a:solidFill>
            <a:srgbClr val="002147"/>
          </a:solidFill>
          <a:latin typeface="Arial" charset="0"/>
          <a:ea typeface="ＭＳ Ｐゴシック" pitchFamily="1" charset="-128"/>
          <a:cs typeface="ＭＳ Ｐゴシック"/>
        </a:defRPr>
      </a:lvl2pPr>
      <a:lvl3pPr algn="l" rtl="0" eaLnBrk="0" fontAlgn="base" hangingPunct="0">
        <a:lnSpc>
          <a:spcPts val="3700"/>
        </a:lnSpc>
        <a:spcBef>
          <a:spcPct val="0"/>
        </a:spcBef>
        <a:spcAft>
          <a:spcPct val="0"/>
        </a:spcAft>
        <a:defRPr sz="3200">
          <a:solidFill>
            <a:srgbClr val="002147"/>
          </a:solidFill>
          <a:latin typeface="Arial" charset="0"/>
          <a:ea typeface="ＭＳ Ｐゴシック" pitchFamily="1" charset="-128"/>
          <a:cs typeface="ＭＳ Ｐゴシック"/>
        </a:defRPr>
      </a:lvl3pPr>
      <a:lvl4pPr algn="l" rtl="0" eaLnBrk="0" fontAlgn="base" hangingPunct="0">
        <a:lnSpc>
          <a:spcPts val="3700"/>
        </a:lnSpc>
        <a:spcBef>
          <a:spcPct val="0"/>
        </a:spcBef>
        <a:spcAft>
          <a:spcPct val="0"/>
        </a:spcAft>
        <a:defRPr sz="3200">
          <a:solidFill>
            <a:srgbClr val="002147"/>
          </a:solidFill>
          <a:latin typeface="Arial" charset="0"/>
          <a:ea typeface="ＭＳ Ｐゴシック" pitchFamily="1" charset="-128"/>
          <a:cs typeface="ＭＳ Ｐゴシック"/>
        </a:defRPr>
      </a:lvl4pPr>
      <a:lvl5pPr algn="l" rtl="0" eaLnBrk="0" fontAlgn="base" hangingPunct="0">
        <a:lnSpc>
          <a:spcPts val="3700"/>
        </a:lnSpc>
        <a:spcBef>
          <a:spcPct val="0"/>
        </a:spcBef>
        <a:spcAft>
          <a:spcPct val="0"/>
        </a:spcAft>
        <a:defRPr sz="3200">
          <a:solidFill>
            <a:srgbClr val="002147"/>
          </a:solidFill>
          <a:latin typeface="Arial" charset="0"/>
          <a:ea typeface="ＭＳ Ｐゴシック" pitchFamily="1" charset="-128"/>
          <a:cs typeface="ＭＳ Ｐゴシック"/>
        </a:defRPr>
      </a:lvl5pPr>
      <a:lvl6pPr marL="457200" algn="l" rtl="0" eaLnBrk="1" fontAlgn="base" hangingPunct="1">
        <a:lnSpc>
          <a:spcPts val="3700"/>
        </a:lnSpc>
        <a:spcBef>
          <a:spcPct val="0"/>
        </a:spcBef>
        <a:spcAft>
          <a:spcPct val="0"/>
        </a:spcAft>
        <a:defRPr sz="3200">
          <a:solidFill>
            <a:srgbClr val="002147"/>
          </a:solidFill>
          <a:latin typeface="Arial" charset="0"/>
          <a:ea typeface="ＭＳ Ｐゴシック" pitchFamily="1" charset="-128"/>
        </a:defRPr>
      </a:lvl6pPr>
      <a:lvl7pPr marL="914400" algn="l" rtl="0" eaLnBrk="1" fontAlgn="base" hangingPunct="1">
        <a:lnSpc>
          <a:spcPts val="3700"/>
        </a:lnSpc>
        <a:spcBef>
          <a:spcPct val="0"/>
        </a:spcBef>
        <a:spcAft>
          <a:spcPct val="0"/>
        </a:spcAft>
        <a:defRPr sz="3200">
          <a:solidFill>
            <a:srgbClr val="002147"/>
          </a:solidFill>
          <a:latin typeface="Arial" charset="0"/>
          <a:ea typeface="ＭＳ Ｐゴシック" pitchFamily="1" charset="-128"/>
        </a:defRPr>
      </a:lvl7pPr>
      <a:lvl8pPr marL="1371600" algn="l" rtl="0" eaLnBrk="1" fontAlgn="base" hangingPunct="1">
        <a:lnSpc>
          <a:spcPts val="3700"/>
        </a:lnSpc>
        <a:spcBef>
          <a:spcPct val="0"/>
        </a:spcBef>
        <a:spcAft>
          <a:spcPct val="0"/>
        </a:spcAft>
        <a:defRPr sz="3200">
          <a:solidFill>
            <a:srgbClr val="002147"/>
          </a:solidFill>
          <a:latin typeface="Arial" charset="0"/>
          <a:ea typeface="ＭＳ Ｐゴシック" pitchFamily="1" charset="-128"/>
        </a:defRPr>
      </a:lvl8pPr>
      <a:lvl9pPr marL="1828800" algn="l" rtl="0" eaLnBrk="1" fontAlgn="base" hangingPunct="1">
        <a:lnSpc>
          <a:spcPts val="3700"/>
        </a:lnSpc>
        <a:spcBef>
          <a:spcPct val="0"/>
        </a:spcBef>
        <a:spcAft>
          <a:spcPct val="0"/>
        </a:spcAft>
        <a:defRPr sz="3200">
          <a:solidFill>
            <a:srgbClr val="002147"/>
          </a:solidFill>
          <a:latin typeface="Arial" charset="0"/>
          <a:ea typeface="ＭＳ Ｐゴシック" pitchFamily="1" charset="-128"/>
        </a:defRPr>
      </a:lvl9pPr>
    </p:titleStyle>
    <p:bodyStyle>
      <a:lvl1pPr marL="282575" indent="-282575" algn="l" rtl="0" eaLnBrk="0" fontAlgn="base" hangingPunct="0">
        <a:lnSpc>
          <a:spcPts val="2400"/>
        </a:lnSpc>
        <a:spcBef>
          <a:spcPct val="0"/>
        </a:spcBef>
        <a:spcAft>
          <a:spcPct val="0"/>
        </a:spcAft>
        <a:buClr>
          <a:srgbClr val="002147"/>
        </a:buClr>
        <a:buSzPct val="80000"/>
        <a:buFont typeface="Wingdings" pitchFamily="2" charset="2"/>
        <a:buChar char="§"/>
        <a:defRPr sz="2100">
          <a:solidFill>
            <a:schemeClr val="tx1"/>
          </a:solidFill>
          <a:latin typeface="+mn-lt"/>
          <a:ea typeface="+mn-ea"/>
          <a:cs typeface="ＭＳ Ｐゴシック"/>
        </a:defRPr>
      </a:lvl1pPr>
      <a:lvl2pPr marL="763588" indent="-188913" algn="l" rtl="0" eaLnBrk="0" fontAlgn="base" hangingPunct="0">
        <a:spcBef>
          <a:spcPct val="20000"/>
        </a:spcBef>
        <a:spcAft>
          <a:spcPct val="0"/>
        </a:spcAft>
        <a:buClr>
          <a:srgbClr val="002147"/>
        </a:buClr>
        <a:buSzPct val="80000"/>
        <a:buFont typeface="Wingdings" pitchFamily="2" charset="2"/>
        <a:buChar char="§"/>
        <a:defRPr>
          <a:solidFill>
            <a:schemeClr val="tx1"/>
          </a:solidFill>
          <a:latin typeface="+mn-lt"/>
          <a:ea typeface="+mn-ea"/>
          <a:cs typeface="ＭＳ Ｐゴシック"/>
        </a:defRPr>
      </a:lvl2pPr>
      <a:lvl3pPr marL="1141413" indent="-187325" algn="l" rtl="0" eaLnBrk="0" fontAlgn="base" hangingPunct="0">
        <a:spcBef>
          <a:spcPct val="20000"/>
        </a:spcBef>
        <a:spcAft>
          <a:spcPct val="0"/>
        </a:spcAft>
        <a:buClr>
          <a:srgbClr val="002147"/>
        </a:buClr>
        <a:buSzPct val="80000"/>
        <a:buFont typeface="Wingdings" pitchFamily="2" charset="2"/>
        <a:buChar char="§"/>
        <a:defRPr>
          <a:solidFill>
            <a:schemeClr val="tx1"/>
          </a:solidFill>
          <a:latin typeface="+mn-lt"/>
          <a:ea typeface="+mn-ea"/>
          <a:cs typeface="ＭＳ Ｐゴシック"/>
        </a:defRPr>
      </a:lvl3pPr>
      <a:lvl4pPr marL="1519238" indent="-187325" algn="l" rtl="0" eaLnBrk="0" fontAlgn="base" hangingPunct="0">
        <a:spcBef>
          <a:spcPct val="20000"/>
        </a:spcBef>
        <a:spcAft>
          <a:spcPct val="0"/>
        </a:spcAft>
        <a:buChar char="–"/>
        <a:defRPr>
          <a:solidFill>
            <a:schemeClr val="tx1"/>
          </a:solidFill>
          <a:latin typeface="+mn-lt"/>
          <a:ea typeface="+mn-ea"/>
          <a:cs typeface="ＭＳ Ｐゴシック"/>
        </a:defRPr>
      </a:lvl4pPr>
      <a:lvl5pPr marL="1898650" indent="-188913" algn="l" rtl="0" eaLnBrk="0" fontAlgn="base" hangingPunct="0">
        <a:spcBef>
          <a:spcPct val="20000"/>
        </a:spcBef>
        <a:spcAft>
          <a:spcPct val="0"/>
        </a:spcAft>
        <a:buChar char="»"/>
        <a:defRPr>
          <a:solidFill>
            <a:schemeClr val="tx1"/>
          </a:solidFill>
          <a:latin typeface="+mn-lt"/>
          <a:ea typeface="+mn-ea"/>
          <a:cs typeface="ＭＳ Ｐゴシック"/>
        </a:defRPr>
      </a:lvl5pPr>
      <a:lvl6pPr marL="2355850" indent="-188913" algn="l" rtl="0" eaLnBrk="1" fontAlgn="base" hangingPunct="1">
        <a:spcBef>
          <a:spcPct val="20000"/>
        </a:spcBef>
        <a:spcAft>
          <a:spcPct val="0"/>
        </a:spcAft>
        <a:buChar char="»"/>
        <a:defRPr>
          <a:solidFill>
            <a:schemeClr val="tx1"/>
          </a:solidFill>
          <a:latin typeface="+mn-lt"/>
          <a:ea typeface="+mn-ea"/>
        </a:defRPr>
      </a:lvl6pPr>
      <a:lvl7pPr marL="2813050" indent="-188913" algn="l" rtl="0" eaLnBrk="1" fontAlgn="base" hangingPunct="1">
        <a:spcBef>
          <a:spcPct val="20000"/>
        </a:spcBef>
        <a:spcAft>
          <a:spcPct val="0"/>
        </a:spcAft>
        <a:buChar char="»"/>
        <a:defRPr>
          <a:solidFill>
            <a:schemeClr val="tx1"/>
          </a:solidFill>
          <a:latin typeface="+mn-lt"/>
          <a:ea typeface="+mn-ea"/>
        </a:defRPr>
      </a:lvl7pPr>
      <a:lvl8pPr marL="3270250" indent="-188913" algn="l" rtl="0" eaLnBrk="1" fontAlgn="base" hangingPunct="1">
        <a:spcBef>
          <a:spcPct val="20000"/>
        </a:spcBef>
        <a:spcAft>
          <a:spcPct val="0"/>
        </a:spcAft>
        <a:buChar char="»"/>
        <a:defRPr>
          <a:solidFill>
            <a:schemeClr val="tx1"/>
          </a:solidFill>
          <a:latin typeface="+mn-lt"/>
          <a:ea typeface="+mn-ea"/>
        </a:defRPr>
      </a:lvl8pPr>
      <a:lvl9pPr marL="3727450" indent="-188913" algn="l" rtl="0" eaLnBrk="1" fontAlgn="base" hangingPunct="1">
        <a:spcBef>
          <a:spcPct val="20000"/>
        </a:spcBef>
        <a:spcAft>
          <a:spcPct val="0"/>
        </a:spcAft>
        <a:buChar char="»"/>
        <a:defRPr>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133600"/>
            <a:ext cx="5399088" cy="1366837"/>
          </a:xfrm>
        </p:spPr>
        <p:txBody>
          <a:bodyPr/>
          <a:lstStyle/>
          <a:p>
            <a:pPr algn="l"/>
            <a:r>
              <a:rPr lang="en-GB" dirty="0" smtClean="0"/>
              <a:t>Introduction to Purchasing</a:t>
            </a:r>
            <a:endParaRPr lang="en-GB" dirty="0"/>
          </a:p>
        </p:txBody>
      </p:sp>
      <p:sp>
        <p:nvSpPr>
          <p:cNvPr id="3" name="Subtitle 2"/>
          <p:cNvSpPr>
            <a:spLocks noGrp="1"/>
          </p:cNvSpPr>
          <p:nvPr>
            <p:ph type="subTitle" idx="1"/>
          </p:nvPr>
        </p:nvSpPr>
        <p:spPr>
          <a:xfrm>
            <a:off x="762000" y="3962400"/>
            <a:ext cx="5399087" cy="1752600"/>
          </a:xfrm>
        </p:spPr>
        <p:txBody>
          <a:bodyPr/>
          <a:lstStyle/>
          <a:p>
            <a:r>
              <a:rPr lang="en-GB" dirty="0" smtClean="0"/>
              <a:t>Tim Frost</a:t>
            </a:r>
          </a:p>
          <a:p>
            <a:r>
              <a:rPr lang="en-GB" dirty="0" smtClean="0"/>
              <a:t>Purchasing Manager (Science &amp; Laboratories)</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4" name="Straight Connector 43"/>
          <p:cNvCxnSpPr/>
          <p:nvPr/>
        </p:nvCxnSpPr>
        <p:spPr>
          <a:xfrm>
            <a:off x="0" y="4922520"/>
            <a:ext cx="9144000"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a:off x="0" y="838200"/>
            <a:ext cx="9144000"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a:off x="0" y="1859280"/>
            <a:ext cx="9144000"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a:off x="0" y="2743200"/>
            <a:ext cx="9144000"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a:off x="0" y="3901440"/>
            <a:ext cx="9144000"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a:off x="0" y="5943600"/>
            <a:ext cx="9144000" cy="0"/>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56" name="Rectangular Callout 55"/>
          <p:cNvSpPr/>
          <p:nvPr/>
        </p:nvSpPr>
        <p:spPr>
          <a:xfrm>
            <a:off x="7162800" y="1143000"/>
            <a:ext cx="1744960" cy="838200"/>
          </a:xfrm>
          <a:prstGeom prst="wedgeRectCallout">
            <a:avLst>
              <a:gd name="adj1" fmla="val 32199"/>
              <a:gd name="adj2" fmla="val 144378"/>
            </a:avLst>
          </a:prstGeom>
          <a:solidFill>
            <a:schemeClr val="accent6">
              <a:lumMod val="20000"/>
              <a:lumOff val="80000"/>
            </a:schemeClr>
          </a:solidFill>
          <a:ln>
            <a:solidFill>
              <a:srgbClr val="FFE8D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GB" sz="800" dirty="0" smtClean="0">
                <a:solidFill>
                  <a:schemeClr val="tx1"/>
                </a:solidFill>
                <a:latin typeface="Arial" pitchFamily="34" charset="0"/>
                <a:cs typeface="Arial" pitchFamily="34" charset="0"/>
              </a:rPr>
              <a:t> Data categorisation &amp; analysis</a:t>
            </a:r>
          </a:p>
          <a:p>
            <a:pPr algn="ctr">
              <a:buFont typeface="Arial" pitchFamily="34" charset="0"/>
              <a:buChar char="•"/>
            </a:pPr>
            <a:r>
              <a:rPr lang="en-GB" sz="800" dirty="0" smtClean="0">
                <a:solidFill>
                  <a:schemeClr val="tx1"/>
                </a:solidFill>
                <a:latin typeface="Arial" pitchFamily="34" charset="0"/>
                <a:cs typeface="Arial" pitchFamily="34" charset="0"/>
              </a:rPr>
              <a:t> Management information design &amp; production</a:t>
            </a:r>
          </a:p>
          <a:p>
            <a:pPr algn="ctr">
              <a:buFont typeface="Arial" pitchFamily="34" charset="0"/>
              <a:buChar char="•"/>
            </a:pPr>
            <a:r>
              <a:rPr lang="en-GB" sz="800" dirty="0" smtClean="0">
                <a:solidFill>
                  <a:schemeClr val="tx1"/>
                </a:solidFill>
                <a:latin typeface="Arial" pitchFamily="34" charset="0"/>
                <a:cs typeface="Arial" pitchFamily="34" charset="0"/>
              </a:rPr>
              <a:t> Purchasing process &amp; systems efficiency projects</a:t>
            </a:r>
          </a:p>
          <a:p>
            <a:pPr algn="ctr">
              <a:buFont typeface="Arial" pitchFamily="34" charset="0"/>
              <a:buChar char="•"/>
            </a:pPr>
            <a:r>
              <a:rPr lang="en-GB" sz="800" dirty="0" smtClean="0">
                <a:solidFill>
                  <a:schemeClr val="tx1"/>
                </a:solidFill>
                <a:latin typeface="Arial" pitchFamily="34" charset="0"/>
                <a:cs typeface="Arial" pitchFamily="34" charset="0"/>
              </a:rPr>
              <a:t> Purchasing systems super-user</a:t>
            </a:r>
          </a:p>
        </p:txBody>
      </p:sp>
      <p:sp>
        <p:nvSpPr>
          <p:cNvPr id="58" name="Rounded Rectangle 57"/>
          <p:cNvSpPr/>
          <p:nvPr/>
        </p:nvSpPr>
        <p:spPr>
          <a:xfrm>
            <a:off x="7467600" y="2819400"/>
            <a:ext cx="1524000" cy="914400"/>
          </a:xfrm>
          <a:prstGeom prst="roundRect">
            <a:avLst/>
          </a:prstGeom>
          <a:solidFill>
            <a:schemeClr val="accent6">
              <a:lumMod val="40000"/>
              <a:lumOff val="60000"/>
            </a:schemeClr>
          </a:solid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Purchasing Analyst</a:t>
            </a:r>
          </a:p>
          <a:p>
            <a:pPr algn="ctr"/>
            <a:r>
              <a:rPr lang="en-GB" sz="1000" i="1" dirty="0" smtClean="0">
                <a:solidFill>
                  <a:schemeClr val="tx1"/>
                </a:solidFill>
                <a:latin typeface="Arial" pitchFamily="34" charset="0"/>
                <a:cs typeface="Arial" pitchFamily="34" charset="0"/>
              </a:rPr>
              <a:t>Emma May</a:t>
            </a:r>
            <a:endParaRPr lang="en-GB" sz="800" i="1" dirty="0">
              <a:solidFill>
                <a:schemeClr val="tx1"/>
              </a:solidFill>
              <a:latin typeface="Arial" pitchFamily="34" charset="0"/>
              <a:cs typeface="Arial" pitchFamily="34" charset="0"/>
            </a:endParaRPr>
          </a:p>
        </p:txBody>
      </p:sp>
      <p:sp>
        <p:nvSpPr>
          <p:cNvPr id="60" name="Rounded Rectangle 59"/>
          <p:cNvSpPr/>
          <p:nvPr/>
        </p:nvSpPr>
        <p:spPr>
          <a:xfrm>
            <a:off x="5715000" y="2819400"/>
            <a:ext cx="1524000" cy="914400"/>
          </a:xfrm>
          <a:prstGeom prst="round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Purchasing Manager</a:t>
            </a:r>
          </a:p>
          <a:p>
            <a:pPr algn="ctr"/>
            <a:r>
              <a:rPr lang="en-GB" sz="1000" i="1" dirty="0" smtClean="0">
                <a:solidFill>
                  <a:schemeClr val="tx1"/>
                </a:solidFill>
                <a:latin typeface="Arial" pitchFamily="34" charset="0"/>
                <a:cs typeface="Arial" pitchFamily="34" charset="0"/>
              </a:rPr>
              <a:t>Tim Frost</a:t>
            </a:r>
          </a:p>
          <a:p>
            <a:pPr algn="ctr"/>
            <a:r>
              <a:rPr lang="en-GB" sz="800" dirty="0" smtClean="0">
                <a:solidFill>
                  <a:schemeClr val="tx1"/>
                </a:solidFill>
                <a:latin typeface="Arial" pitchFamily="34" charset="0"/>
                <a:cs typeface="Arial" pitchFamily="34" charset="0"/>
              </a:rPr>
              <a:t>- MPLS</a:t>
            </a:r>
          </a:p>
          <a:p>
            <a:pPr algn="ctr">
              <a:buFontTx/>
              <a:buChar char="-"/>
            </a:pPr>
            <a:r>
              <a:rPr lang="en-GB" sz="800" dirty="0" smtClean="0">
                <a:solidFill>
                  <a:schemeClr val="tx1"/>
                </a:solidFill>
                <a:latin typeface="Arial" pitchFamily="34" charset="0"/>
                <a:cs typeface="Arial" pitchFamily="34" charset="0"/>
              </a:rPr>
              <a:t>Med Sci</a:t>
            </a:r>
          </a:p>
        </p:txBody>
      </p:sp>
      <p:sp>
        <p:nvSpPr>
          <p:cNvPr id="61" name="Rounded Rectangle 60"/>
          <p:cNvSpPr/>
          <p:nvPr/>
        </p:nvSpPr>
        <p:spPr>
          <a:xfrm>
            <a:off x="5105400" y="3962400"/>
            <a:ext cx="1295400" cy="838200"/>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Category Buyer</a:t>
            </a:r>
          </a:p>
          <a:p>
            <a:pPr algn="ctr"/>
            <a:r>
              <a:rPr lang="en-GB" sz="1000" i="1" dirty="0" smtClean="0">
                <a:solidFill>
                  <a:schemeClr val="tx1"/>
                </a:solidFill>
                <a:latin typeface="Arial" pitchFamily="34" charset="0"/>
                <a:cs typeface="Arial" pitchFamily="34" charset="0"/>
              </a:rPr>
              <a:t>Christine Aherne</a:t>
            </a:r>
          </a:p>
          <a:p>
            <a:pPr algn="ctr"/>
            <a:r>
              <a:rPr lang="en-GB" sz="800" dirty="0" smtClean="0">
                <a:solidFill>
                  <a:schemeClr val="tx1"/>
                </a:solidFill>
                <a:latin typeface="Arial" pitchFamily="34" charset="0"/>
                <a:cs typeface="Arial" pitchFamily="34" charset="0"/>
              </a:rPr>
              <a:t>Scientific Equipment &amp; Services</a:t>
            </a:r>
            <a:endParaRPr lang="en-GB" sz="800" dirty="0">
              <a:solidFill>
                <a:schemeClr val="tx1"/>
              </a:solidFill>
              <a:latin typeface="Arial" pitchFamily="34" charset="0"/>
              <a:cs typeface="Arial" pitchFamily="34" charset="0"/>
            </a:endParaRPr>
          </a:p>
        </p:txBody>
      </p:sp>
      <p:sp>
        <p:nvSpPr>
          <p:cNvPr id="63" name="Rounded Rectangle 62"/>
          <p:cNvSpPr/>
          <p:nvPr/>
        </p:nvSpPr>
        <p:spPr>
          <a:xfrm>
            <a:off x="6553200" y="3962400"/>
            <a:ext cx="1371600" cy="838200"/>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Category</a:t>
            </a:r>
          </a:p>
          <a:p>
            <a:pPr algn="ctr"/>
            <a:r>
              <a:rPr lang="en-GB" sz="1000" b="1" dirty="0" smtClean="0">
                <a:solidFill>
                  <a:schemeClr val="tx1"/>
                </a:solidFill>
                <a:latin typeface="Arial" pitchFamily="34" charset="0"/>
                <a:cs typeface="Arial" pitchFamily="34" charset="0"/>
              </a:rPr>
              <a:t>Buyer</a:t>
            </a:r>
          </a:p>
          <a:p>
            <a:pPr algn="ctr"/>
            <a:r>
              <a:rPr lang="en-GB" sz="1000" i="1" dirty="0" smtClean="0">
                <a:solidFill>
                  <a:schemeClr val="tx1"/>
                </a:solidFill>
                <a:latin typeface="Arial" pitchFamily="34" charset="0"/>
                <a:cs typeface="Arial" pitchFamily="34" charset="0"/>
              </a:rPr>
              <a:t>Emma Jayne Archer</a:t>
            </a:r>
          </a:p>
          <a:p>
            <a:pPr algn="ctr"/>
            <a:r>
              <a:rPr lang="en-GB" sz="800" dirty="0" smtClean="0">
                <a:solidFill>
                  <a:schemeClr val="tx1"/>
                </a:solidFill>
                <a:latin typeface="Arial" pitchFamily="34" charset="0"/>
                <a:cs typeface="Arial" pitchFamily="34" charset="0"/>
              </a:rPr>
              <a:t>Scientific Consumables</a:t>
            </a:r>
            <a:endParaRPr lang="en-GB" sz="800" dirty="0">
              <a:solidFill>
                <a:schemeClr val="tx1"/>
              </a:solidFill>
              <a:latin typeface="Arial" pitchFamily="34" charset="0"/>
              <a:cs typeface="Arial" pitchFamily="34" charset="0"/>
            </a:endParaRPr>
          </a:p>
        </p:txBody>
      </p:sp>
      <p:sp>
        <p:nvSpPr>
          <p:cNvPr id="72" name="Rounded Rectangle 71"/>
          <p:cNvSpPr/>
          <p:nvPr/>
        </p:nvSpPr>
        <p:spPr>
          <a:xfrm>
            <a:off x="838200" y="2819400"/>
            <a:ext cx="1600200" cy="914400"/>
          </a:xfrm>
          <a:prstGeom prst="roundRect">
            <a:avLst/>
          </a:prstGeom>
          <a:solidFill>
            <a:schemeClr val="accent4">
              <a:lumMod val="60000"/>
              <a:lumOff val="40000"/>
            </a:schemeClr>
          </a:solidFill>
          <a:ln>
            <a:solidFill>
              <a:schemeClr val="accent4">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Purchasing Manager</a:t>
            </a:r>
          </a:p>
          <a:p>
            <a:pPr algn="ctr"/>
            <a:r>
              <a:rPr lang="en-GB" sz="1000" i="1" dirty="0" smtClean="0">
                <a:solidFill>
                  <a:schemeClr val="tx1"/>
                </a:solidFill>
                <a:latin typeface="Arial" pitchFamily="34" charset="0"/>
                <a:cs typeface="Arial" pitchFamily="34" charset="0"/>
              </a:rPr>
              <a:t>Claire Seeley</a:t>
            </a:r>
          </a:p>
          <a:p>
            <a:r>
              <a:rPr lang="en-GB" sz="800" dirty="0" smtClean="0">
                <a:solidFill>
                  <a:schemeClr val="tx1"/>
                </a:solidFill>
                <a:latin typeface="Arial" pitchFamily="34" charset="0"/>
                <a:cs typeface="Arial" pitchFamily="34" charset="0"/>
              </a:rPr>
              <a:t>- Humanities</a:t>
            </a:r>
          </a:p>
          <a:p>
            <a:r>
              <a:rPr lang="en-GB" sz="800" dirty="0" smtClean="0">
                <a:solidFill>
                  <a:schemeClr val="tx1"/>
                </a:solidFill>
                <a:latin typeface="Arial" pitchFamily="34" charset="0"/>
                <a:cs typeface="Arial" pitchFamily="34" charset="0"/>
              </a:rPr>
              <a:t>- Social Sciences</a:t>
            </a:r>
          </a:p>
          <a:p>
            <a:pPr>
              <a:buFontTx/>
              <a:buChar char="-"/>
            </a:pPr>
            <a:r>
              <a:rPr lang="en-GB" sz="800" dirty="0" smtClean="0">
                <a:solidFill>
                  <a:schemeClr val="tx1"/>
                </a:solidFill>
                <a:latin typeface="Arial" pitchFamily="34" charset="0"/>
                <a:cs typeface="Arial" pitchFamily="34" charset="0"/>
              </a:rPr>
              <a:t> AS (incl. Estates Services)</a:t>
            </a:r>
          </a:p>
          <a:p>
            <a:pPr>
              <a:buFontTx/>
              <a:buChar char="-"/>
            </a:pPr>
            <a:r>
              <a:rPr lang="en-GB" sz="800" dirty="0" smtClean="0">
                <a:solidFill>
                  <a:schemeClr val="tx1"/>
                </a:solidFill>
                <a:latin typeface="Arial" pitchFamily="34" charset="0"/>
                <a:cs typeface="Arial" pitchFamily="34" charset="0"/>
              </a:rPr>
              <a:t> Museums &amp; Libraries</a:t>
            </a:r>
          </a:p>
        </p:txBody>
      </p:sp>
      <p:sp>
        <p:nvSpPr>
          <p:cNvPr id="78" name="Rounded Rectangle 77"/>
          <p:cNvSpPr/>
          <p:nvPr/>
        </p:nvSpPr>
        <p:spPr>
          <a:xfrm>
            <a:off x="1752601" y="3962400"/>
            <a:ext cx="1295400" cy="838200"/>
          </a:xfrm>
          <a:prstGeom prst="round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Category Buyer</a:t>
            </a:r>
          </a:p>
          <a:p>
            <a:pPr algn="ctr"/>
            <a:r>
              <a:rPr lang="en-GB" sz="1000" i="1" dirty="0" smtClean="0">
                <a:solidFill>
                  <a:schemeClr val="tx1"/>
                </a:solidFill>
                <a:latin typeface="Arial" pitchFamily="34" charset="0"/>
                <a:cs typeface="Arial" pitchFamily="34" charset="0"/>
              </a:rPr>
              <a:t>Nathan Clulow</a:t>
            </a:r>
          </a:p>
          <a:p>
            <a:pPr algn="ctr"/>
            <a:r>
              <a:rPr lang="en-GB" sz="800" dirty="0" smtClean="0">
                <a:solidFill>
                  <a:schemeClr val="tx1"/>
                </a:solidFill>
                <a:latin typeface="Arial" pitchFamily="34" charset="0"/>
                <a:cs typeface="Arial" pitchFamily="34" charset="0"/>
              </a:rPr>
              <a:t>Non-Scientific Professional Services, Travel &amp; Telecoms</a:t>
            </a:r>
            <a:endParaRPr lang="en-GB" sz="800" dirty="0">
              <a:solidFill>
                <a:schemeClr val="tx1"/>
              </a:solidFill>
              <a:latin typeface="Arial" pitchFamily="34" charset="0"/>
              <a:cs typeface="Arial" pitchFamily="34" charset="0"/>
            </a:endParaRPr>
          </a:p>
        </p:txBody>
      </p:sp>
      <p:cxnSp>
        <p:nvCxnSpPr>
          <p:cNvPr id="84" name="Elbow Connector 83"/>
          <p:cNvCxnSpPr>
            <a:stCxn id="72" idx="2"/>
            <a:endCxn id="78" idx="0"/>
          </p:cNvCxnSpPr>
          <p:nvPr/>
        </p:nvCxnSpPr>
        <p:spPr>
          <a:xfrm rot="16200000" flipH="1">
            <a:off x="1905000" y="3467099"/>
            <a:ext cx="228600" cy="762001"/>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7" name="Elbow Connector 86"/>
          <p:cNvCxnSpPr>
            <a:stCxn id="72" idx="2"/>
            <a:endCxn id="78" idx="0"/>
          </p:cNvCxnSpPr>
          <p:nvPr/>
        </p:nvCxnSpPr>
        <p:spPr>
          <a:xfrm rot="16200000" flipH="1">
            <a:off x="1905000" y="3467099"/>
            <a:ext cx="228600" cy="762001"/>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0" name="Elbow Connector 89"/>
          <p:cNvCxnSpPr>
            <a:stCxn id="60" idx="2"/>
            <a:endCxn id="61" idx="0"/>
          </p:cNvCxnSpPr>
          <p:nvPr/>
        </p:nvCxnSpPr>
        <p:spPr>
          <a:xfrm rot="5400000">
            <a:off x="6000750" y="3486150"/>
            <a:ext cx="228600" cy="7239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3" name="Elbow Connector 92"/>
          <p:cNvCxnSpPr>
            <a:stCxn id="60" idx="2"/>
            <a:endCxn id="63" idx="0"/>
          </p:cNvCxnSpPr>
          <p:nvPr/>
        </p:nvCxnSpPr>
        <p:spPr>
          <a:xfrm rot="16200000" flipH="1">
            <a:off x="6743700" y="3467100"/>
            <a:ext cx="228600" cy="7620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65" name="Rectangular Callout 64"/>
          <p:cNvSpPr/>
          <p:nvPr/>
        </p:nvSpPr>
        <p:spPr>
          <a:xfrm>
            <a:off x="1824362" y="5084685"/>
            <a:ext cx="1905000" cy="762000"/>
          </a:xfrm>
          <a:prstGeom prst="wedgeRectCallout">
            <a:avLst>
              <a:gd name="adj1" fmla="val 69095"/>
              <a:gd name="adj2" fmla="val -76059"/>
            </a:avLst>
          </a:prstGeom>
          <a:solidFill>
            <a:schemeClr val="accent1">
              <a:lumMod val="20000"/>
              <a:lumOff val="80000"/>
            </a:schemeClr>
          </a:solidFill>
          <a:ln>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GB" sz="800" dirty="0" smtClean="0">
                <a:solidFill>
                  <a:schemeClr val="tx1"/>
                </a:solidFill>
                <a:latin typeface="Arial" pitchFamily="34" charset="0"/>
                <a:cs typeface="Arial" pitchFamily="34" charset="0"/>
              </a:rPr>
              <a:t> Project buying (tendering)</a:t>
            </a:r>
          </a:p>
          <a:p>
            <a:pPr algn="ctr">
              <a:buFont typeface="Arial" pitchFamily="34" charset="0"/>
              <a:buChar char="•"/>
            </a:pPr>
            <a:r>
              <a:rPr lang="en-GB" sz="800" dirty="0" smtClean="0">
                <a:solidFill>
                  <a:schemeClr val="tx1"/>
                </a:solidFill>
                <a:latin typeface="Arial" pitchFamily="34" charset="0"/>
                <a:cs typeface="Arial" pitchFamily="34" charset="0"/>
              </a:rPr>
              <a:t> Contract &amp; supplier reviews</a:t>
            </a:r>
          </a:p>
          <a:p>
            <a:pPr algn="ctr">
              <a:buFont typeface="Arial" pitchFamily="34" charset="0"/>
              <a:buChar char="•"/>
            </a:pPr>
            <a:r>
              <a:rPr lang="en-GB" sz="800" dirty="0" smtClean="0">
                <a:solidFill>
                  <a:schemeClr val="tx1"/>
                </a:solidFill>
                <a:latin typeface="Arial" pitchFamily="34" charset="0"/>
                <a:cs typeface="Arial" pitchFamily="34" charset="0"/>
              </a:rPr>
              <a:t> Contract lets &amp; re-lets</a:t>
            </a:r>
          </a:p>
          <a:p>
            <a:pPr algn="ctr">
              <a:buFont typeface="Arial" pitchFamily="34" charset="0"/>
              <a:buChar char="•"/>
            </a:pPr>
            <a:r>
              <a:rPr lang="en-GB" sz="800" dirty="0" smtClean="0">
                <a:solidFill>
                  <a:schemeClr val="tx1"/>
                </a:solidFill>
                <a:latin typeface="Arial" pitchFamily="34" charset="0"/>
                <a:cs typeface="Arial" pitchFamily="34" charset="0"/>
              </a:rPr>
              <a:t> Implement category plans</a:t>
            </a:r>
          </a:p>
        </p:txBody>
      </p:sp>
      <p:sp>
        <p:nvSpPr>
          <p:cNvPr id="220" name="Rectangular Callout 219"/>
          <p:cNvSpPr/>
          <p:nvPr/>
        </p:nvSpPr>
        <p:spPr>
          <a:xfrm>
            <a:off x="4384948" y="5931763"/>
            <a:ext cx="1368152" cy="864096"/>
          </a:xfrm>
          <a:prstGeom prst="wedgeRectCallout">
            <a:avLst>
              <a:gd name="adj1" fmla="val 68372"/>
              <a:gd name="adj2" fmla="val 3508"/>
            </a:avLst>
          </a:prstGeom>
          <a:solidFill>
            <a:schemeClr val="accent2">
              <a:lumMod val="20000"/>
              <a:lumOff val="80000"/>
            </a:schemeClr>
          </a:solidFill>
          <a:ln>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GB" sz="800" dirty="0" smtClean="0">
                <a:solidFill>
                  <a:schemeClr val="tx1"/>
                </a:solidFill>
                <a:latin typeface="Arial" pitchFamily="34" charset="0"/>
                <a:cs typeface="Arial" pitchFamily="34" charset="0"/>
              </a:rPr>
              <a:t> Lower risk project buying (tendering)</a:t>
            </a:r>
          </a:p>
          <a:p>
            <a:pPr algn="ctr">
              <a:buFont typeface="Arial" pitchFamily="34" charset="0"/>
              <a:buChar char="•"/>
            </a:pPr>
            <a:r>
              <a:rPr lang="en-GB" sz="800" dirty="0" smtClean="0">
                <a:solidFill>
                  <a:schemeClr val="tx1"/>
                </a:solidFill>
                <a:latin typeface="Arial" pitchFamily="34" charset="0"/>
                <a:cs typeface="Arial" pitchFamily="34" charset="0"/>
              </a:rPr>
              <a:t> Run customer &amp; supplier performance reviews</a:t>
            </a:r>
          </a:p>
          <a:p>
            <a:pPr algn="ctr">
              <a:buFont typeface="Arial" pitchFamily="34" charset="0"/>
              <a:buChar char="•"/>
            </a:pPr>
            <a:r>
              <a:rPr lang="en-GB" sz="800" dirty="0" smtClean="0">
                <a:solidFill>
                  <a:schemeClr val="tx1"/>
                </a:solidFill>
                <a:latin typeface="Arial" pitchFamily="34" charset="0"/>
                <a:cs typeface="Arial" pitchFamily="34" charset="0"/>
              </a:rPr>
              <a:t> Intranet owner</a:t>
            </a:r>
          </a:p>
          <a:p>
            <a:pPr algn="ctr">
              <a:buFont typeface="Arial" pitchFamily="34" charset="0"/>
              <a:buChar char="•"/>
            </a:pPr>
            <a:r>
              <a:rPr lang="en-GB" sz="800" dirty="0" smtClean="0">
                <a:solidFill>
                  <a:schemeClr val="tx1"/>
                </a:solidFill>
                <a:latin typeface="Arial" pitchFamily="34" charset="0"/>
                <a:cs typeface="Arial" pitchFamily="34" charset="0"/>
              </a:rPr>
              <a:t> Team support</a:t>
            </a:r>
          </a:p>
        </p:txBody>
      </p:sp>
      <p:sp>
        <p:nvSpPr>
          <p:cNvPr id="246" name="Rounded Rectangle 245"/>
          <p:cNvSpPr/>
          <p:nvPr/>
        </p:nvSpPr>
        <p:spPr>
          <a:xfrm>
            <a:off x="4114800" y="990600"/>
            <a:ext cx="1447800" cy="504056"/>
          </a:xfrm>
          <a:prstGeom prst="roundRect">
            <a:avLst/>
          </a:prstGeom>
          <a:solidFill>
            <a:schemeClr val="accent3">
              <a:lumMod val="60000"/>
              <a:lumOff val="40000"/>
            </a:schemeClr>
          </a:solid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Deputy Director of Purchasing</a:t>
            </a:r>
          </a:p>
          <a:p>
            <a:pPr algn="ctr"/>
            <a:r>
              <a:rPr lang="en-GB" sz="1000" i="1" dirty="0" smtClean="0">
                <a:solidFill>
                  <a:schemeClr val="tx1"/>
                </a:solidFill>
                <a:latin typeface="Arial" pitchFamily="34" charset="0"/>
                <a:cs typeface="Arial" pitchFamily="34" charset="0"/>
              </a:rPr>
              <a:t>Jo Sibbald</a:t>
            </a:r>
            <a:endParaRPr lang="en-GB" sz="1000" i="1" dirty="0">
              <a:solidFill>
                <a:schemeClr val="tx1"/>
              </a:solidFill>
              <a:latin typeface="Arial" pitchFamily="34" charset="0"/>
              <a:cs typeface="Arial" pitchFamily="34" charset="0"/>
            </a:endParaRPr>
          </a:p>
        </p:txBody>
      </p:sp>
      <p:cxnSp>
        <p:nvCxnSpPr>
          <p:cNvPr id="248" name="Elbow Connector 247"/>
          <p:cNvCxnSpPr>
            <a:stCxn id="246" idx="2"/>
            <a:endCxn id="72" idx="0"/>
          </p:cNvCxnSpPr>
          <p:nvPr/>
        </p:nvCxnSpPr>
        <p:spPr>
          <a:xfrm rot="5400000">
            <a:off x="2576128" y="556828"/>
            <a:ext cx="1324744" cy="32004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2" name="Elbow Connector 251"/>
          <p:cNvCxnSpPr>
            <a:stCxn id="246" idx="2"/>
            <a:endCxn id="60" idx="0"/>
          </p:cNvCxnSpPr>
          <p:nvPr/>
        </p:nvCxnSpPr>
        <p:spPr>
          <a:xfrm rot="16200000" flipH="1">
            <a:off x="4995478" y="1337878"/>
            <a:ext cx="1324744" cy="16383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257" name="Rounded Rectangle 256"/>
          <p:cNvSpPr/>
          <p:nvPr/>
        </p:nvSpPr>
        <p:spPr>
          <a:xfrm>
            <a:off x="4114800" y="152400"/>
            <a:ext cx="1447800" cy="533400"/>
          </a:xfrm>
          <a:prstGeom prst="roundRect">
            <a:avLst/>
          </a:prstGeom>
          <a:solidFill>
            <a:schemeClr val="tx2">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Director of Purchasing</a:t>
            </a:r>
          </a:p>
          <a:p>
            <a:pPr algn="ctr"/>
            <a:r>
              <a:rPr lang="en-GB" sz="1000" i="1" dirty="0" smtClean="0">
                <a:solidFill>
                  <a:schemeClr val="tx1"/>
                </a:solidFill>
                <a:latin typeface="Arial" pitchFamily="34" charset="0"/>
                <a:cs typeface="Arial" pitchFamily="34" charset="0"/>
              </a:rPr>
              <a:t>Mark Bowen</a:t>
            </a:r>
            <a:endParaRPr lang="en-GB" sz="1000" i="1" dirty="0">
              <a:solidFill>
                <a:schemeClr val="tx1"/>
              </a:solidFill>
              <a:latin typeface="Arial" pitchFamily="34" charset="0"/>
              <a:cs typeface="Arial" pitchFamily="34" charset="0"/>
            </a:endParaRPr>
          </a:p>
        </p:txBody>
      </p:sp>
      <p:cxnSp>
        <p:nvCxnSpPr>
          <p:cNvPr id="259" name="Straight Arrow Connector 258"/>
          <p:cNvCxnSpPr>
            <a:stCxn id="257" idx="2"/>
            <a:endCxn id="246" idx="0"/>
          </p:cNvCxnSpPr>
          <p:nvPr/>
        </p:nvCxnSpPr>
        <p:spPr>
          <a:xfrm>
            <a:off x="4838700" y="685800"/>
            <a:ext cx="0" cy="304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61" name="Rectangular Callout 260"/>
          <p:cNvSpPr/>
          <p:nvPr/>
        </p:nvSpPr>
        <p:spPr>
          <a:xfrm>
            <a:off x="609600" y="152400"/>
            <a:ext cx="2376264" cy="1219200"/>
          </a:xfrm>
          <a:prstGeom prst="wedgeRectCallout">
            <a:avLst>
              <a:gd name="adj1" fmla="val 95606"/>
              <a:gd name="adj2" fmla="val 39950"/>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GB" sz="800" dirty="0" smtClean="0">
                <a:solidFill>
                  <a:schemeClr val="tx1"/>
                </a:solidFill>
                <a:latin typeface="Arial" pitchFamily="34" charset="0"/>
                <a:cs typeface="Arial" pitchFamily="34" charset="0"/>
              </a:rPr>
              <a:t> Setting functional objectives &amp; performance measures</a:t>
            </a:r>
          </a:p>
          <a:p>
            <a:pPr algn="ctr">
              <a:buFont typeface="Arial" pitchFamily="34" charset="0"/>
              <a:buChar char="•"/>
            </a:pPr>
            <a:r>
              <a:rPr lang="en-GB" sz="800" dirty="0" smtClean="0">
                <a:solidFill>
                  <a:schemeClr val="tx1"/>
                </a:solidFill>
                <a:latin typeface="Arial" pitchFamily="34" charset="0"/>
                <a:cs typeface="Arial" pitchFamily="34" charset="0"/>
              </a:rPr>
              <a:t> Managing overarching functional performance &amp; continuous improvement</a:t>
            </a:r>
          </a:p>
          <a:p>
            <a:pPr algn="ctr">
              <a:buFont typeface="Arial" pitchFamily="34" charset="0"/>
              <a:buChar char="•"/>
            </a:pPr>
            <a:r>
              <a:rPr lang="en-GB" sz="800" dirty="0" smtClean="0">
                <a:solidFill>
                  <a:schemeClr val="tx1"/>
                </a:solidFill>
                <a:latin typeface="Arial" pitchFamily="34" charset="0"/>
                <a:cs typeface="Arial" pitchFamily="34" charset="0"/>
              </a:rPr>
              <a:t> Embedding category management &amp; supplier relationship management</a:t>
            </a:r>
          </a:p>
          <a:p>
            <a:pPr algn="ctr">
              <a:buFont typeface="Arial" pitchFamily="34" charset="0"/>
              <a:buChar char="•"/>
            </a:pPr>
            <a:r>
              <a:rPr lang="en-GB" sz="800" dirty="0" smtClean="0">
                <a:solidFill>
                  <a:schemeClr val="tx1"/>
                </a:solidFill>
                <a:latin typeface="Arial" pitchFamily="34" charset="0"/>
                <a:cs typeface="Arial" pitchFamily="34" charset="0"/>
              </a:rPr>
              <a:t> Embedding supporting systems &amp; processes</a:t>
            </a:r>
          </a:p>
          <a:p>
            <a:pPr algn="ctr">
              <a:buFont typeface="Arial" pitchFamily="34" charset="0"/>
              <a:buChar char="•"/>
            </a:pPr>
            <a:r>
              <a:rPr lang="en-GB" sz="800" dirty="0" smtClean="0">
                <a:solidFill>
                  <a:schemeClr val="tx1"/>
                </a:solidFill>
                <a:latin typeface="Arial" pitchFamily="34" charset="0"/>
                <a:cs typeface="Arial" pitchFamily="34" charset="0"/>
              </a:rPr>
              <a:t> Stakeholder management (incl. Research Services)</a:t>
            </a:r>
          </a:p>
          <a:p>
            <a:pPr algn="ctr">
              <a:buFont typeface="Arial" pitchFamily="34" charset="0"/>
              <a:buChar char="•"/>
            </a:pPr>
            <a:r>
              <a:rPr lang="en-GB" sz="800" dirty="0" smtClean="0">
                <a:solidFill>
                  <a:schemeClr val="tx1"/>
                </a:solidFill>
                <a:latin typeface="Arial" pitchFamily="34" charset="0"/>
                <a:cs typeface="Arial" pitchFamily="34" charset="0"/>
              </a:rPr>
              <a:t> Head of profession (skills development)</a:t>
            </a:r>
          </a:p>
        </p:txBody>
      </p:sp>
      <p:sp>
        <p:nvSpPr>
          <p:cNvPr id="104" name="Rectangular Callout 103"/>
          <p:cNvSpPr/>
          <p:nvPr/>
        </p:nvSpPr>
        <p:spPr>
          <a:xfrm>
            <a:off x="5867400" y="0"/>
            <a:ext cx="1371600" cy="1066800"/>
          </a:xfrm>
          <a:prstGeom prst="wedgeRectCallout">
            <a:avLst>
              <a:gd name="adj1" fmla="val -66281"/>
              <a:gd name="adj2" fmla="val -4464"/>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GB" sz="800" dirty="0" smtClean="0">
                <a:solidFill>
                  <a:schemeClr val="tx1"/>
                </a:solidFill>
                <a:latin typeface="Arial" pitchFamily="34" charset="0"/>
                <a:cs typeface="Arial" pitchFamily="34" charset="0"/>
              </a:rPr>
              <a:t> Collaborative procurement initiatives (incl. liaison with  purchasing consortia)</a:t>
            </a:r>
          </a:p>
          <a:p>
            <a:pPr algn="ctr">
              <a:buFont typeface="Arial" pitchFamily="34" charset="0"/>
              <a:buChar char="•"/>
            </a:pPr>
            <a:r>
              <a:rPr lang="en-GB" sz="800" dirty="0" smtClean="0">
                <a:solidFill>
                  <a:schemeClr val="tx1"/>
                </a:solidFill>
                <a:latin typeface="Arial" pitchFamily="34" charset="0"/>
                <a:cs typeface="Arial" pitchFamily="34" charset="0"/>
              </a:rPr>
              <a:t> University purchasing policy</a:t>
            </a:r>
          </a:p>
          <a:p>
            <a:pPr algn="ctr">
              <a:buFont typeface="Arial" pitchFamily="34" charset="0"/>
              <a:buChar char="•"/>
            </a:pPr>
            <a:r>
              <a:rPr lang="en-GB" sz="800" dirty="0" smtClean="0">
                <a:solidFill>
                  <a:schemeClr val="tx1"/>
                </a:solidFill>
                <a:latin typeface="Arial" pitchFamily="34" charset="0"/>
                <a:cs typeface="Arial" pitchFamily="34" charset="0"/>
              </a:rPr>
              <a:t> Senior management board</a:t>
            </a:r>
          </a:p>
        </p:txBody>
      </p:sp>
      <p:cxnSp>
        <p:nvCxnSpPr>
          <p:cNvPr id="123" name="Elbow Connector 122"/>
          <p:cNvCxnSpPr>
            <a:stCxn id="246" idx="2"/>
            <a:endCxn id="58" idx="0"/>
          </p:cNvCxnSpPr>
          <p:nvPr/>
        </p:nvCxnSpPr>
        <p:spPr>
          <a:xfrm rot="16200000" flipH="1">
            <a:off x="5871778" y="461578"/>
            <a:ext cx="1324744" cy="33909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59" name="Rectangular Callout 58"/>
          <p:cNvSpPr/>
          <p:nvPr/>
        </p:nvSpPr>
        <p:spPr>
          <a:xfrm>
            <a:off x="3124200" y="2286000"/>
            <a:ext cx="2209800" cy="990600"/>
          </a:xfrm>
          <a:prstGeom prst="wedgeRectCallout">
            <a:avLst>
              <a:gd name="adj1" fmla="val 62415"/>
              <a:gd name="adj2" fmla="val 77102"/>
            </a:avLst>
          </a:prstGeom>
          <a:solidFill>
            <a:schemeClr val="accent4">
              <a:lumMod val="20000"/>
              <a:lumOff val="80000"/>
            </a:schemeClr>
          </a:solidFill>
          <a:ln>
            <a:solidFill>
              <a:schemeClr val="accent4">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Font typeface="Arial" pitchFamily="34" charset="0"/>
              <a:buChar char="•"/>
            </a:pPr>
            <a:r>
              <a:rPr lang="en-GB" sz="800" dirty="0" smtClean="0">
                <a:solidFill>
                  <a:schemeClr val="tx1"/>
                </a:solidFill>
                <a:latin typeface="Arial" pitchFamily="34" charset="0"/>
                <a:cs typeface="Arial" pitchFamily="34" charset="0"/>
              </a:rPr>
              <a:t> Business partner function (develop pipelines of work, relationship management, issue resolution)</a:t>
            </a:r>
          </a:p>
          <a:p>
            <a:pPr algn="ctr">
              <a:buFont typeface="Arial" pitchFamily="34" charset="0"/>
              <a:buChar char="•"/>
            </a:pPr>
            <a:r>
              <a:rPr lang="en-GB" sz="800" dirty="0" smtClean="0">
                <a:solidFill>
                  <a:schemeClr val="tx1"/>
                </a:solidFill>
                <a:latin typeface="Arial" pitchFamily="34" charset="0"/>
                <a:cs typeface="Arial" pitchFamily="34" charset="0"/>
              </a:rPr>
              <a:t> Pilot ‘category management’ projects</a:t>
            </a:r>
          </a:p>
          <a:p>
            <a:pPr algn="ctr">
              <a:buFont typeface="Arial" pitchFamily="34" charset="0"/>
              <a:buChar char="•"/>
            </a:pPr>
            <a:r>
              <a:rPr lang="en-GB" sz="800" dirty="0" smtClean="0">
                <a:solidFill>
                  <a:schemeClr val="tx1"/>
                </a:solidFill>
                <a:latin typeface="Arial" pitchFamily="34" charset="0"/>
                <a:cs typeface="Arial" pitchFamily="34" charset="0"/>
              </a:rPr>
              <a:t> SRM with strategic suppliers</a:t>
            </a:r>
          </a:p>
          <a:p>
            <a:pPr algn="ctr">
              <a:buFont typeface="Arial" pitchFamily="34" charset="0"/>
              <a:buChar char="•"/>
            </a:pPr>
            <a:r>
              <a:rPr lang="en-GB" sz="800" dirty="0" smtClean="0">
                <a:solidFill>
                  <a:schemeClr val="tx1"/>
                </a:solidFill>
                <a:latin typeface="Arial" pitchFamily="34" charset="0"/>
                <a:cs typeface="Arial" pitchFamily="34" charset="0"/>
              </a:rPr>
              <a:t> Workload &amp; KPI management </a:t>
            </a:r>
          </a:p>
          <a:p>
            <a:pPr algn="ctr">
              <a:buFont typeface="Arial" pitchFamily="34" charset="0"/>
              <a:buChar char="•"/>
            </a:pPr>
            <a:r>
              <a:rPr lang="en-GB" sz="800" dirty="0" smtClean="0">
                <a:solidFill>
                  <a:schemeClr val="tx1"/>
                </a:solidFill>
                <a:latin typeface="Arial" pitchFamily="34" charset="0"/>
                <a:cs typeface="Arial" pitchFamily="34" charset="0"/>
              </a:rPr>
              <a:t> Major procurement projects</a:t>
            </a:r>
          </a:p>
          <a:p>
            <a:pPr algn="ctr">
              <a:buFont typeface="Arial" pitchFamily="34" charset="0"/>
              <a:buChar char="•"/>
            </a:pPr>
            <a:r>
              <a:rPr lang="en-GB" sz="800" dirty="0" smtClean="0">
                <a:solidFill>
                  <a:schemeClr val="tx1"/>
                </a:solidFill>
                <a:latin typeface="Arial" pitchFamily="34" charset="0"/>
                <a:cs typeface="Arial" pitchFamily="34" charset="0"/>
              </a:rPr>
              <a:t> Promotion of function</a:t>
            </a:r>
          </a:p>
        </p:txBody>
      </p:sp>
      <p:sp>
        <p:nvSpPr>
          <p:cNvPr id="66" name="Rounded Rectangle 65"/>
          <p:cNvSpPr/>
          <p:nvPr/>
        </p:nvSpPr>
        <p:spPr>
          <a:xfrm>
            <a:off x="228601" y="3962400"/>
            <a:ext cx="1295400" cy="838200"/>
          </a:xfrm>
          <a:prstGeom prst="roundRect">
            <a:avLst/>
          </a:prstGeom>
          <a:solidFill>
            <a:schemeClr val="accent1">
              <a:lumMod val="60000"/>
              <a:lumOff val="40000"/>
            </a:schemeClr>
          </a:solidFill>
          <a:ln w="31750">
            <a:noFill/>
          </a:ln>
          <a:effectLst>
            <a:outerShdw blurRad="107950" dist="12700" dir="5400000" algn="ctr">
              <a:srgbClr val="000000"/>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Category Buyer</a:t>
            </a:r>
            <a:endParaRPr lang="en-GB" sz="1000" dirty="0" smtClean="0">
              <a:solidFill>
                <a:schemeClr val="tx1"/>
              </a:solidFill>
              <a:latin typeface="Arial" pitchFamily="34" charset="0"/>
              <a:cs typeface="Arial" pitchFamily="34" charset="0"/>
            </a:endParaRPr>
          </a:p>
          <a:p>
            <a:pPr algn="ctr"/>
            <a:r>
              <a:rPr lang="en-GB" sz="1000" i="1" dirty="0" smtClean="0">
                <a:solidFill>
                  <a:schemeClr val="tx1"/>
                </a:solidFill>
                <a:latin typeface="Arial" pitchFamily="34" charset="0"/>
                <a:cs typeface="Arial" pitchFamily="34" charset="0"/>
              </a:rPr>
              <a:t>Natalie Sowden</a:t>
            </a:r>
          </a:p>
          <a:p>
            <a:pPr algn="ctr"/>
            <a:r>
              <a:rPr lang="en-GB" sz="800" dirty="0" smtClean="0">
                <a:solidFill>
                  <a:schemeClr val="tx1"/>
                </a:solidFill>
                <a:latin typeface="Arial" pitchFamily="34" charset="0"/>
                <a:cs typeface="Arial" pitchFamily="34" charset="0"/>
              </a:rPr>
              <a:t>Centralised Estates Services</a:t>
            </a:r>
            <a:endParaRPr lang="en-GB" sz="800" dirty="0">
              <a:solidFill>
                <a:schemeClr val="tx1"/>
              </a:solidFill>
              <a:latin typeface="Arial" pitchFamily="34" charset="0"/>
              <a:cs typeface="Arial" pitchFamily="34" charset="0"/>
            </a:endParaRPr>
          </a:p>
        </p:txBody>
      </p:sp>
      <p:cxnSp>
        <p:nvCxnSpPr>
          <p:cNvPr id="67" name="Elbow Connector 66"/>
          <p:cNvCxnSpPr>
            <a:stCxn id="72" idx="2"/>
            <a:endCxn id="66" idx="0"/>
          </p:cNvCxnSpPr>
          <p:nvPr/>
        </p:nvCxnSpPr>
        <p:spPr>
          <a:xfrm rot="5400000">
            <a:off x="1143001" y="3467101"/>
            <a:ext cx="228600" cy="761999"/>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37" name="Rounded Rectangle 36"/>
          <p:cNvSpPr/>
          <p:nvPr/>
        </p:nvSpPr>
        <p:spPr>
          <a:xfrm>
            <a:off x="3276601" y="3962400"/>
            <a:ext cx="1295399" cy="838200"/>
          </a:xfrm>
          <a:prstGeom prst="roundRect">
            <a:avLst>
              <a:gd name="adj" fmla="val 23084"/>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Category Buyer</a:t>
            </a:r>
          </a:p>
          <a:p>
            <a:pPr algn="ctr"/>
            <a:r>
              <a:rPr lang="en-GB" sz="1000" i="1" dirty="0" smtClean="0">
                <a:solidFill>
                  <a:schemeClr val="tx1"/>
                </a:solidFill>
                <a:latin typeface="Arial" pitchFamily="34" charset="0"/>
                <a:cs typeface="Arial" pitchFamily="34" charset="0"/>
              </a:rPr>
              <a:t>Luke Johnson</a:t>
            </a:r>
          </a:p>
          <a:p>
            <a:pPr algn="ctr"/>
            <a:r>
              <a:rPr lang="en-GB" sz="800" dirty="0" smtClean="0">
                <a:solidFill>
                  <a:schemeClr val="tx1"/>
                </a:solidFill>
                <a:latin typeface="Arial" pitchFamily="34" charset="0"/>
                <a:cs typeface="Arial" pitchFamily="34" charset="0"/>
              </a:rPr>
              <a:t>IT &amp; Commodities</a:t>
            </a:r>
            <a:endParaRPr lang="en-GB" sz="800" dirty="0">
              <a:solidFill>
                <a:schemeClr val="tx1"/>
              </a:solidFill>
              <a:latin typeface="Arial" pitchFamily="34" charset="0"/>
              <a:cs typeface="Arial" pitchFamily="34" charset="0"/>
            </a:endParaRPr>
          </a:p>
        </p:txBody>
      </p:sp>
      <p:sp>
        <p:nvSpPr>
          <p:cNvPr id="57" name="Rounded Rectangle 56"/>
          <p:cNvSpPr/>
          <p:nvPr/>
        </p:nvSpPr>
        <p:spPr>
          <a:xfrm>
            <a:off x="6019800" y="6096000"/>
            <a:ext cx="914400" cy="609600"/>
          </a:xfrm>
          <a:prstGeom prst="round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Assistant Buyer</a:t>
            </a:r>
          </a:p>
          <a:p>
            <a:pPr algn="ctr"/>
            <a:r>
              <a:rPr lang="en-GB" sz="1000" i="1" dirty="0" smtClean="0">
                <a:solidFill>
                  <a:schemeClr val="tx1"/>
                </a:solidFill>
                <a:latin typeface="Arial" pitchFamily="34" charset="0"/>
                <a:cs typeface="Arial" pitchFamily="34" charset="0"/>
              </a:rPr>
              <a:t>Lily McMullen</a:t>
            </a:r>
          </a:p>
        </p:txBody>
      </p:sp>
      <p:cxnSp>
        <p:nvCxnSpPr>
          <p:cNvPr id="70" name="Straight Arrow Connector 69"/>
          <p:cNvCxnSpPr>
            <a:stCxn id="60" idx="2"/>
            <a:endCxn id="57" idx="0"/>
          </p:cNvCxnSpPr>
          <p:nvPr/>
        </p:nvCxnSpPr>
        <p:spPr>
          <a:xfrm>
            <a:off x="6477000" y="3733800"/>
            <a:ext cx="0" cy="2362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6" name="Rounded Rectangle 35"/>
          <p:cNvSpPr/>
          <p:nvPr/>
        </p:nvSpPr>
        <p:spPr>
          <a:xfrm>
            <a:off x="7801503" y="6096000"/>
            <a:ext cx="914400" cy="609600"/>
          </a:xfrm>
          <a:prstGeom prst="roundRect">
            <a:avLst/>
          </a:prstGeom>
          <a:solidFill>
            <a:schemeClr val="accent2">
              <a:lumMod val="60000"/>
              <a:lumOff val="40000"/>
            </a:schemeClr>
          </a:solidFill>
          <a:ln>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dirty="0" smtClean="0">
                <a:solidFill>
                  <a:schemeClr val="tx1"/>
                </a:solidFill>
                <a:latin typeface="Arial" pitchFamily="34" charset="0"/>
                <a:cs typeface="Arial" pitchFamily="34" charset="0"/>
              </a:rPr>
              <a:t>Admin Assistant</a:t>
            </a:r>
          </a:p>
          <a:p>
            <a:pPr algn="ctr"/>
            <a:r>
              <a:rPr lang="en-GB" sz="1000" i="1" dirty="0" smtClean="0">
                <a:solidFill>
                  <a:schemeClr val="tx1"/>
                </a:solidFill>
                <a:latin typeface="Arial" pitchFamily="34" charset="0"/>
                <a:cs typeface="Arial" pitchFamily="34" charset="0"/>
              </a:rPr>
              <a:t>Tim Philipson</a:t>
            </a:r>
          </a:p>
        </p:txBody>
      </p:sp>
      <p:cxnSp>
        <p:nvCxnSpPr>
          <p:cNvPr id="3" name="Straight Arrow Connector 2"/>
          <p:cNvCxnSpPr>
            <a:stCxn id="58" idx="2"/>
            <a:endCxn id="36" idx="0"/>
          </p:cNvCxnSpPr>
          <p:nvPr/>
        </p:nvCxnSpPr>
        <p:spPr>
          <a:xfrm>
            <a:off x="8229600" y="3733800"/>
            <a:ext cx="29103" cy="2362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 name="Elbow Connector 3"/>
          <p:cNvCxnSpPr>
            <a:stCxn id="72" idx="2"/>
            <a:endCxn id="78" idx="0"/>
          </p:cNvCxnSpPr>
          <p:nvPr/>
        </p:nvCxnSpPr>
        <p:spPr>
          <a:xfrm rot="16200000" flipH="1">
            <a:off x="1905000" y="3467099"/>
            <a:ext cx="228600" cy="762001"/>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Elbow Connector 7"/>
          <p:cNvCxnSpPr>
            <a:stCxn id="72" idx="2"/>
            <a:endCxn id="37" idx="0"/>
          </p:cNvCxnSpPr>
          <p:nvPr/>
        </p:nvCxnSpPr>
        <p:spPr>
          <a:xfrm rot="16200000" flipH="1">
            <a:off x="2667000" y="2705099"/>
            <a:ext cx="228600" cy="2286001"/>
          </a:xfrm>
          <a:prstGeom prst="bentConnector3">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1993537"/>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Why use Preferred Suppliers?</a:t>
            </a:r>
            <a:endParaRPr lang="en-GB" dirty="0"/>
          </a:p>
        </p:txBody>
      </p:sp>
      <p:sp>
        <p:nvSpPr>
          <p:cNvPr id="3" name="Content Placeholder 2"/>
          <p:cNvSpPr>
            <a:spLocks noGrp="1"/>
          </p:cNvSpPr>
          <p:nvPr>
            <p:ph idx="1"/>
          </p:nvPr>
        </p:nvSpPr>
        <p:spPr/>
        <p:txBody>
          <a:bodyPr>
            <a:normAutofit fontScale="32500" lnSpcReduction="20000"/>
          </a:bodyPr>
          <a:lstStyle/>
          <a:p>
            <a:pPr marL="0" indent="0">
              <a:buNone/>
            </a:pPr>
            <a:endParaRPr lang="en-GB" dirty="0"/>
          </a:p>
          <a:p>
            <a:pPr marL="0" indent="0">
              <a:buNone/>
            </a:pPr>
            <a:r>
              <a:rPr lang="en-GB" b="1" dirty="0"/>
              <a:t>Reduces risk - </a:t>
            </a:r>
            <a:r>
              <a:rPr lang="en-GB" b="1" u="sng" dirty="0"/>
              <a:t>you</a:t>
            </a:r>
            <a:r>
              <a:rPr lang="en-GB" b="1" dirty="0"/>
              <a:t> are protected</a:t>
            </a:r>
            <a:endParaRPr lang="en-GB" dirty="0"/>
          </a:p>
          <a:p>
            <a:pPr marL="0" indent="0">
              <a:buNone/>
            </a:pPr>
            <a:r>
              <a:rPr lang="en-GB" b="1" dirty="0"/>
              <a:t> </a:t>
            </a:r>
            <a:endParaRPr lang="en-GB" dirty="0"/>
          </a:p>
          <a:p>
            <a:pPr lvl="0"/>
            <a:r>
              <a:rPr lang="en-GB" dirty="0"/>
              <a:t>Already agreed to the University’s terms and conditions (deal with important practical issues such as non-delivery, risk in transit)</a:t>
            </a:r>
          </a:p>
          <a:p>
            <a:pPr lvl="0"/>
            <a:r>
              <a:rPr lang="en-GB" dirty="0"/>
              <a:t>No hidden charges</a:t>
            </a:r>
          </a:p>
          <a:p>
            <a:pPr lvl="0"/>
            <a:r>
              <a:rPr lang="en-GB" dirty="0"/>
              <a:t>A history of trading and an existing relationship with the supplier</a:t>
            </a:r>
          </a:p>
          <a:p>
            <a:pPr lvl="0"/>
            <a:r>
              <a:rPr lang="en-GB" dirty="0"/>
              <a:t>Credit referenced and financially vetted</a:t>
            </a:r>
          </a:p>
          <a:p>
            <a:pPr lvl="0"/>
            <a:r>
              <a:rPr lang="en-GB" dirty="0"/>
              <a:t>Able to provide management information on your purchases</a:t>
            </a:r>
          </a:p>
          <a:p>
            <a:pPr lvl="0"/>
            <a:r>
              <a:rPr lang="en-GB" dirty="0"/>
              <a:t>The University is regarded as a ‘customer of choice’ which gives you more influence over the supplier</a:t>
            </a:r>
            <a:r>
              <a:rPr lang="en-GB" b="1" dirty="0"/>
              <a:t>	  </a:t>
            </a:r>
            <a:endParaRPr lang="en-GB" dirty="0"/>
          </a:p>
          <a:p>
            <a:pPr marL="0" indent="0">
              <a:buNone/>
            </a:pPr>
            <a:endParaRPr lang="en-GB" dirty="0" smtClean="0"/>
          </a:p>
          <a:p>
            <a:pPr marL="0" indent="0">
              <a:buNone/>
            </a:pPr>
            <a:r>
              <a:rPr lang="en-GB" dirty="0"/>
              <a:t> </a:t>
            </a:r>
          </a:p>
          <a:p>
            <a:pPr marL="0" indent="0">
              <a:buNone/>
            </a:pPr>
            <a:r>
              <a:rPr lang="en-GB" b="1" dirty="0"/>
              <a:t>Saves </a:t>
            </a:r>
            <a:r>
              <a:rPr lang="en-GB" b="1" u="sng" dirty="0"/>
              <a:t>you</a:t>
            </a:r>
            <a:r>
              <a:rPr lang="en-GB" b="1" dirty="0"/>
              <a:t> money</a:t>
            </a:r>
            <a:endParaRPr lang="en-GB" dirty="0"/>
          </a:p>
          <a:p>
            <a:pPr marL="0" indent="0">
              <a:buNone/>
            </a:pPr>
            <a:endParaRPr lang="en-GB" dirty="0"/>
          </a:p>
          <a:p>
            <a:pPr lvl="0"/>
            <a:r>
              <a:rPr lang="en-GB" dirty="0"/>
              <a:t>Selected on the basis that supplier offers value to the University</a:t>
            </a:r>
          </a:p>
          <a:p>
            <a:pPr lvl="0"/>
            <a:r>
              <a:rPr lang="en-GB" dirty="0"/>
              <a:t>Preferential commercial terms agreed by the Purchasing Department</a:t>
            </a:r>
          </a:p>
          <a:p>
            <a:pPr lvl="0"/>
            <a:r>
              <a:rPr lang="en-GB" dirty="0"/>
              <a:t>University-wide pricing so that all departments pay the same price (irrespective of order size)</a:t>
            </a:r>
          </a:p>
          <a:p>
            <a:pPr lvl="0"/>
            <a:r>
              <a:rPr lang="en-GB" dirty="0"/>
              <a:t>Regular reviews of pricing conducted </a:t>
            </a:r>
            <a:r>
              <a:rPr lang="en-GB" dirty="0" smtClean="0"/>
              <a:t>centrally</a:t>
            </a:r>
          </a:p>
          <a:p>
            <a:pPr lvl="0"/>
            <a:endParaRPr lang="en-GB" dirty="0"/>
          </a:p>
          <a:p>
            <a:pPr marL="0" lvl="0" indent="0">
              <a:buNone/>
            </a:pPr>
            <a:r>
              <a:rPr lang="en-GB" dirty="0"/>
              <a:t> </a:t>
            </a:r>
          </a:p>
          <a:p>
            <a:pPr marL="0" indent="0">
              <a:buNone/>
            </a:pPr>
            <a:r>
              <a:rPr lang="en-GB" b="1" dirty="0"/>
              <a:t>Saves </a:t>
            </a:r>
            <a:r>
              <a:rPr lang="en-GB" b="1" u="sng" dirty="0"/>
              <a:t>you</a:t>
            </a:r>
            <a:r>
              <a:rPr lang="en-GB" b="1" dirty="0"/>
              <a:t> time</a:t>
            </a:r>
            <a:endParaRPr lang="en-GB" dirty="0"/>
          </a:p>
          <a:p>
            <a:pPr marL="0" indent="0">
              <a:buNone/>
            </a:pPr>
            <a:r>
              <a:rPr lang="en-GB" b="1" dirty="0"/>
              <a:t> </a:t>
            </a:r>
            <a:endParaRPr lang="en-GB" dirty="0"/>
          </a:p>
          <a:p>
            <a:pPr lvl="0"/>
            <a:r>
              <a:rPr lang="en-GB" dirty="0"/>
              <a:t>No need to trawl the internet for suppliers</a:t>
            </a:r>
          </a:p>
          <a:p>
            <a:pPr lvl="0"/>
            <a:r>
              <a:rPr lang="en-GB" dirty="0"/>
              <a:t>Easy to access contact details and pricing (link overleaf)</a:t>
            </a:r>
          </a:p>
          <a:p>
            <a:pPr lvl="0"/>
            <a:r>
              <a:rPr lang="en-GB" dirty="0"/>
              <a:t>Multiple quotes not needed for purchases under £25,000 (ex-VAT)</a:t>
            </a:r>
          </a:p>
          <a:p>
            <a:pPr lvl="0"/>
            <a:r>
              <a:rPr lang="en-GB" u="sng" dirty="0"/>
              <a:t>Majority</a:t>
            </a:r>
            <a:r>
              <a:rPr lang="en-GB" dirty="0"/>
              <a:t> of preferred suppliers trade electronically through Marketplace system</a:t>
            </a:r>
          </a:p>
          <a:p>
            <a:endParaRPr lang="en-GB" dirty="0"/>
          </a:p>
        </p:txBody>
      </p:sp>
    </p:spTree>
    <p:extLst>
      <p:ext uri="{BB962C8B-B14F-4D97-AF65-F5344CB8AC3E}">
        <p14:creationId xmlns:p14="http://schemas.microsoft.com/office/powerpoint/2010/main" val="394207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3" end="1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4" end="1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5" end="1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19" end="1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20" end="20"/>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3">
                                            <p:txEl>
                                              <p:pRg st="21" end="2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
                                            <p:txEl>
                                              <p:pRg st="22" end="22"/>
                                            </p:txEl>
                                          </p:spTgt>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
                                            <p:txEl>
                                              <p:pRg st="23" end="23"/>
                                            </p:txEl>
                                          </p:spTgt>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3">
                                            <p:txEl>
                                              <p:pRg st="24" end="2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University Financial regulations</a:t>
            </a:r>
            <a:endParaRPr lang="en-GB"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15616" y="1196752"/>
            <a:ext cx="5760640" cy="540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7966103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marL="0" indent="0">
              <a:buNone/>
            </a:pPr>
            <a:r>
              <a:rPr lang="en-GB" sz="1700" b="1" dirty="0" smtClean="0"/>
              <a:t>Grant funding</a:t>
            </a:r>
          </a:p>
          <a:p>
            <a:pPr marL="0" indent="0">
              <a:buNone/>
            </a:pPr>
            <a:endParaRPr lang="en-GB" sz="1600" dirty="0" smtClean="0"/>
          </a:p>
          <a:p>
            <a:pPr marL="0" indent="0">
              <a:buNone/>
            </a:pPr>
            <a:r>
              <a:rPr lang="en-GB" sz="1400" b="1" dirty="0" smtClean="0"/>
              <a:t>Welcome Trust</a:t>
            </a:r>
          </a:p>
          <a:p>
            <a:pPr marL="0" indent="0">
              <a:buNone/>
            </a:pPr>
            <a:r>
              <a:rPr lang="en-GB" sz="1400" dirty="0" smtClean="0"/>
              <a:t>“You </a:t>
            </a:r>
            <a:r>
              <a:rPr lang="en-GB" sz="1400" dirty="0"/>
              <a:t>must ensure that any equipment funded by the Grant is purchased in accordance with your procurement procedures in a manner that delivers value for money, is used for the Grant Activities, and is adequately maintained and insured for all appropriate risks</a:t>
            </a:r>
            <a:r>
              <a:rPr lang="en-GB" sz="1400" dirty="0" smtClean="0"/>
              <a:t>.” </a:t>
            </a:r>
          </a:p>
          <a:p>
            <a:pPr marL="0" indent="0">
              <a:buNone/>
            </a:pPr>
            <a:endParaRPr lang="en-GB" sz="1400" dirty="0"/>
          </a:p>
          <a:p>
            <a:pPr marL="0" indent="0">
              <a:buNone/>
            </a:pPr>
            <a:r>
              <a:rPr lang="en-GB" sz="1400" b="1" dirty="0" smtClean="0"/>
              <a:t>Research Councils (MRC etc..)</a:t>
            </a:r>
            <a:endParaRPr lang="en-GB" sz="1400" dirty="0"/>
          </a:p>
          <a:p>
            <a:pPr marL="0" indent="0">
              <a:buNone/>
            </a:pPr>
            <a:r>
              <a:rPr lang="en-GB" sz="1400" dirty="0" smtClean="0"/>
              <a:t>“The </a:t>
            </a:r>
            <a:r>
              <a:rPr lang="en-GB" sz="1400" dirty="0"/>
              <a:t>procurement of equipment, consumables and services, including maintenance, must comply with all relevant national and EU legislation and the Research Organisation’s own financial policy and procedures. Accepted procurement best practice in the higher education sector must be observed. For all equipment and services where the contract value is more than £25,000, excluding VAT, professionally qualified procurement staff must be consulted before the procurement process begins, and, where appropriate, at the market research stage, and must approve the order/contract before it is placed with a supplier</a:t>
            </a:r>
            <a:r>
              <a:rPr lang="en-GB" sz="1400" dirty="0" smtClean="0"/>
              <a:t>.” </a:t>
            </a:r>
          </a:p>
          <a:p>
            <a:pPr marL="0" indent="0">
              <a:buNone/>
            </a:pPr>
            <a:endParaRPr lang="en-GB" sz="1400" dirty="0"/>
          </a:p>
          <a:p>
            <a:pPr marL="0" indent="0">
              <a:buNone/>
            </a:pPr>
            <a:r>
              <a:rPr lang="en-GB" sz="1400" b="1" dirty="0" smtClean="0"/>
              <a:t>NIH</a:t>
            </a:r>
          </a:p>
          <a:p>
            <a:pPr marL="0" indent="0">
              <a:buNone/>
            </a:pPr>
            <a:r>
              <a:rPr lang="en-GB" sz="1400" dirty="0" smtClean="0"/>
              <a:t>“Recipients </a:t>
            </a:r>
            <a:r>
              <a:rPr lang="en-GB" sz="1400" dirty="0"/>
              <a:t>must exercise proper stewardship over Federal funds and ensure that costs charged to awards are allowable, allocable, reasonable, necessary, and consistently applied regardless of the source of funds. NIH may disallow the costs if it determines, through audit or otherwise, that the costs do not meet the tests of </a:t>
            </a:r>
            <a:r>
              <a:rPr lang="en-GB" sz="1400" dirty="0" err="1"/>
              <a:t>allowability</a:t>
            </a:r>
            <a:r>
              <a:rPr lang="en-GB" sz="1400" dirty="0"/>
              <a:t>, </a:t>
            </a:r>
            <a:r>
              <a:rPr lang="en-GB" sz="1400" dirty="0" err="1"/>
              <a:t>allocability</a:t>
            </a:r>
            <a:r>
              <a:rPr lang="en-GB" sz="1400" dirty="0"/>
              <a:t>, reasonableness, necessity, and </a:t>
            </a:r>
            <a:r>
              <a:rPr lang="en-GB" sz="1400" dirty="0" smtClean="0"/>
              <a:t>consistency.”</a:t>
            </a:r>
          </a:p>
          <a:p>
            <a:pPr marL="0" indent="0">
              <a:buNone/>
            </a:pPr>
            <a:endParaRPr lang="en-GB" sz="1100" dirty="0"/>
          </a:p>
          <a:p>
            <a:pPr marL="0" indent="0">
              <a:buNone/>
            </a:pPr>
            <a:endParaRPr lang="en-GB" sz="1100" dirty="0" smtClean="0"/>
          </a:p>
          <a:p>
            <a:pPr marL="0" indent="0">
              <a:buNone/>
            </a:pPr>
            <a:r>
              <a:rPr lang="en-GB" sz="1400" b="1" dirty="0" smtClean="0"/>
              <a:t>What does this mean to the University?</a:t>
            </a:r>
          </a:p>
          <a:p>
            <a:pPr marL="0" indent="0">
              <a:buNone/>
            </a:pPr>
            <a:endParaRPr lang="en-GB" sz="1100" dirty="0"/>
          </a:p>
          <a:p>
            <a:pPr marL="0" indent="0">
              <a:buNone/>
            </a:pPr>
            <a:endParaRPr lang="en-GB" sz="1100" dirty="0"/>
          </a:p>
        </p:txBody>
      </p:sp>
      <p:sp>
        <p:nvSpPr>
          <p:cNvPr id="2" name="Title 1"/>
          <p:cNvSpPr>
            <a:spLocks noGrp="1"/>
          </p:cNvSpPr>
          <p:nvPr>
            <p:ph type="title"/>
          </p:nvPr>
        </p:nvSpPr>
        <p:spPr/>
        <p:txBody>
          <a:bodyPr/>
          <a:lstStyle/>
          <a:p>
            <a:pPr algn="l"/>
            <a:r>
              <a:rPr lang="en-GB" dirty="0" smtClean="0"/>
              <a:t>Expectations</a:t>
            </a:r>
            <a:endParaRPr lang="en-GB" dirty="0"/>
          </a:p>
        </p:txBody>
      </p:sp>
    </p:spTree>
    <p:extLst>
      <p:ext uri="{BB962C8B-B14F-4D97-AF65-F5344CB8AC3E}">
        <p14:creationId xmlns:p14="http://schemas.microsoft.com/office/powerpoint/2010/main" val="3002088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Stewardship</a:t>
            </a:r>
            <a:endParaRPr lang="en-GB"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GB" sz="1600" dirty="0" smtClean="0"/>
              <a:t>Can you agree/sign a contract?</a:t>
            </a:r>
          </a:p>
          <a:p>
            <a:pPr>
              <a:buFont typeface="Wingdings" panose="05000000000000000000" pitchFamily="2" charset="2"/>
              <a:buChar char="Ø"/>
            </a:pPr>
            <a:r>
              <a:rPr lang="en-GB" sz="1600" dirty="0" smtClean="0"/>
              <a:t>What about the terms and conditions?</a:t>
            </a:r>
          </a:p>
          <a:p>
            <a:pPr>
              <a:buFont typeface="Wingdings" panose="05000000000000000000" pitchFamily="2" charset="2"/>
              <a:buChar char="Ø"/>
            </a:pPr>
            <a:r>
              <a:rPr lang="en-GB" sz="1600" dirty="0" smtClean="0"/>
              <a:t>When do I raise a PO and why?</a:t>
            </a:r>
          </a:p>
          <a:p>
            <a:pPr>
              <a:buFont typeface="Wingdings" panose="05000000000000000000" pitchFamily="2" charset="2"/>
              <a:buChar char="Ø"/>
            </a:pPr>
            <a:r>
              <a:rPr lang="en-GB" sz="1600" dirty="0" smtClean="0"/>
              <a:t>Post purchase </a:t>
            </a:r>
            <a:r>
              <a:rPr lang="en-GB" sz="1600" dirty="0" smtClean="0"/>
              <a:t>issues</a:t>
            </a:r>
          </a:p>
          <a:p>
            <a:pPr>
              <a:buFont typeface="Wingdings" panose="05000000000000000000" pitchFamily="2" charset="2"/>
              <a:buChar char="Ø"/>
            </a:pPr>
            <a:r>
              <a:rPr lang="en-GB" sz="1600" dirty="0" smtClean="0"/>
              <a:t>Value for money as a concept – hidden charges, your time, effort in bucking process</a:t>
            </a:r>
          </a:p>
          <a:p>
            <a:pPr>
              <a:buFont typeface="Wingdings" panose="05000000000000000000" pitchFamily="2" charset="2"/>
              <a:buChar char="Ø"/>
            </a:pPr>
            <a:r>
              <a:rPr lang="en-GB" sz="1600" dirty="0" smtClean="0"/>
              <a:t>Plan – </a:t>
            </a:r>
            <a:r>
              <a:rPr lang="en-GB" sz="1600" b="1" i="1" dirty="0" smtClean="0"/>
              <a:t>lack of time is very rarely an acceptable answer!</a:t>
            </a:r>
            <a:endParaRPr lang="en-GB" sz="1600" b="1" i="1" dirty="0" smtClean="0"/>
          </a:p>
          <a:p>
            <a:pPr marL="0" indent="0">
              <a:buNone/>
            </a:pPr>
            <a:endParaRPr lang="en-GB" dirty="0" smtClean="0"/>
          </a:p>
          <a:p>
            <a:pPr marL="0" indent="0">
              <a:buNone/>
            </a:pPr>
            <a:r>
              <a:rPr lang="en-GB" sz="2000" b="1" dirty="0" smtClean="0"/>
              <a:t>Consequences?</a:t>
            </a:r>
          </a:p>
          <a:p>
            <a:pPr>
              <a:buFont typeface="Wingdings" panose="05000000000000000000" pitchFamily="2" charset="2"/>
              <a:buChar char="Ø"/>
            </a:pPr>
            <a:r>
              <a:rPr lang="en-GB" sz="1700" dirty="0" smtClean="0"/>
              <a:t>Challenge</a:t>
            </a:r>
          </a:p>
          <a:p>
            <a:pPr>
              <a:buFont typeface="Wingdings" panose="05000000000000000000" pitchFamily="2" charset="2"/>
              <a:buChar char="Ø"/>
            </a:pPr>
            <a:r>
              <a:rPr lang="en-GB" sz="1700" dirty="0" smtClean="0"/>
              <a:t>Litigation</a:t>
            </a:r>
          </a:p>
          <a:p>
            <a:pPr>
              <a:buFont typeface="Wingdings" panose="05000000000000000000" pitchFamily="2" charset="2"/>
              <a:buChar char="Ø"/>
            </a:pPr>
            <a:r>
              <a:rPr lang="en-GB" sz="1700" dirty="0" smtClean="0"/>
              <a:t>Reputation</a:t>
            </a:r>
          </a:p>
          <a:p>
            <a:pPr>
              <a:buFont typeface="Wingdings" panose="05000000000000000000" pitchFamily="2" charset="2"/>
              <a:buChar char="Ø"/>
            </a:pPr>
            <a:r>
              <a:rPr lang="en-GB" sz="1700" dirty="0" smtClean="0"/>
              <a:t>Reduction in future funding</a:t>
            </a:r>
          </a:p>
          <a:p>
            <a:pPr>
              <a:buFont typeface="Wingdings" panose="05000000000000000000" pitchFamily="2" charset="2"/>
              <a:buChar char="Ø"/>
            </a:pPr>
            <a:r>
              <a:rPr lang="en-GB" sz="1700" dirty="0" smtClean="0"/>
              <a:t>Avoidable work, use of resource and cost</a:t>
            </a:r>
            <a:endParaRPr lang="en-GB" sz="1700" dirty="0"/>
          </a:p>
        </p:txBody>
      </p:sp>
      <p:pic>
        <p:nvPicPr>
          <p:cNvPr id="205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36095" y="3645024"/>
            <a:ext cx="1235315" cy="1014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762040" y="4797152"/>
            <a:ext cx="1260140"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6762040" y="3645024"/>
            <a:ext cx="1260140" cy="10142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36095" y="4797152"/>
            <a:ext cx="1235314" cy="12241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714037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9" end="9"/>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11" end="11"/>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5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5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5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GB" dirty="0" smtClean="0"/>
              <a:t>Summary</a:t>
            </a:r>
            <a:endParaRPr lang="en-GB" dirty="0"/>
          </a:p>
        </p:txBody>
      </p:sp>
      <p:sp>
        <p:nvSpPr>
          <p:cNvPr id="3" name="Content Placeholder 2"/>
          <p:cNvSpPr>
            <a:spLocks noGrp="1"/>
          </p:cNvSpPr>
          <p:nvPr>
            <p:ph idx="1"/>
          </p:nvPr>
        </p:nvSpPr>
        <p:spPr/>
        <p:txBody>
          <a:bodyPr>
            <a:normAutofit/>
          </a:bodyPr>
          <a:lstStyle/>
          <a:p>
            <a:pPr>
              <a:buAutoNum type="arabicPeriod"/>
            </a:pPr>
            <a:r>
              <a:rPr lang="en-GB" sz="1600" dirty="0" smtClean="0"/>
              <a:t>Check websites for processes</a:t>
            </a:r>
          </a:p>
          <a:p>
            <a:pPr>
              <a:buAutoNum type="arabicPeriod"/>
            </a:pPr>
            <a:r>
              <a:rPr lang="en-GB" sz="1600" dirty="0" smtClean="0"/>
              <a:t>If in doubt </a:t>
            </a:r>
            <a:r>
              <a:rPr lang="en-GB" sz="1600" dirty="0" smtClean="0"/>
              <a:t>ask – your own admin team are your first call</a:t>
            </a:r>
            <a:endParaRPr lang="en-GB" sz="1600" dirty="0" smtClean="0"/>
          </a:p>
          <a:p>
            <a:pPr>
              <a:buAutoNum type="arabicPeriod"/>
            </a:pPr>
            <a:r>
              <a:rPr lang="en-GB" sz="1600" dirty="0" smtClean="0"/>
              <a:t>Prevention is better than cure</a:t>
            </a:r>
          </a:p>
          <a:p>
            <a:pPr>
              <a:buAutoNum type="arabicPeriod"/>
            </a:pPr>
            <a:r>
              <a:rPr lang="en-GB" sz="1600" dirty="0" smtClean="0"/>
              <a:t>Processes are in place to make life easier!</a:t>
            </a:r>
          </a:p>
          <a:p>
            <a:pPr>
              <a:buAutoNum type="arabicPeriod"/>
            </a:pPr>
            <a:endParaRPr lang="en-GB" sz="1600" dirty="0"/>
          </a:p>
          <a:p>
            <a:pPr marL="0" indent="0">
              <a:buNone/>
            </a:pPr>
            <a:endParaRPr lang="en-GB" sz="1600" dirty="0" smtClean="0"/>
          </a:p>
          <a:p>
            <a:pPr marL="0" indent="0" algn="ctr">
              <a:buNone/>
            </a:pPr>
            <a:r>
              <a:rPr lang="en-GB" sz="2400" b="1" dirty="0" smtClean="0"/>
              <a:t>WE ARE ALL HERE TO HELP</a:t>
            </a:r>
          </a:p>
          <a:p>
            <a:pPr>
              <a:buAutoNum type="arabicPeriod"/>
            </a:pPr>
            <a:endParaRPr lang="en-GB" sz="1600" dirty="0"/>
          </a:p>
        </p:txBody>
      </p:sp>
    </p:spTree>
    <p:extLst>
      <p:ext uri="{BB962C8B-B14F-4D97-AF65-F5344CB8AC3E}">
        <p14:creationId xmlns:p14="http://schemas.microsoft.com/office/powerpoint/2010/main" val="7708723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xford theme 2011">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3855</TotalTime>
  <Words>633</Words>
  <Application>Microsoft Office PowerPoint</Application>
  <PresentationFormat>On-screen Show (4:3)</PresentationFormat>
  <Paragraphs>129</Paragraphs>
  <Slides>7</Slides>
  <Notes>0</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Office Theme</vt:lpstr>
      <vt:lpstr>Oxford theme 2011</vt:lpstr>
      <vt:lpstr>Introduction to Purchasing</vt:lpstr>
      <vt:lpstr>PowerPoint Presentation</vt:lpstr>
      <vt:lpstr>Why use Preferred Suppliers?</vt:lpstr>
      <vt:lpstr>University Financial regulations</vt:lpstr>
      <vt:lpstr>Expectations</vt:lpstr>
      <vt:lpstr>Stewardship</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Tim Frost</dc:creator>
  <cp:lastModifiedBy>Tim Frost</cp:lastModifiedBy>
  <cp:revision>768</cp:revision>
  <dcterms:created xsi:type="dcterms:W3CDTF">2006-08-16T00:00:00Z</dcterms:created>
  <dcterms:modified xsi:type="dcterms:W3CDTF">2015-09-22T15:50:18Z</dcterms:modified>
</cp:coreProperties>
</file>